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257" r:id="rId3"/>
    <p:sldId id="258" r:id="rId4"/>
    <p:sldId id="263" r:id="rId5"/>
    <p:sldId id="264" r:id="rId6"/>
    <p:sldId id="265" r:id="rId7"/>
    <p:sldId id="386" r:id="rId8"/>
    <p:sldId id="385" r:id="rId9"/>
    <p:sldId id="387" r:id="rId10"/>
    <p:sldId id="320" r:id="rId11"/>
    <p:sldId id="319" r:id="rId12"/>
    <p:sldId id="321" r:id="rId13"/>
    <p:sldId id="399" r:id="rId14"/>
    <p:sldId id="457" r:id="rId15"/>
    <p:sldId id="324" r:id="rId16"/>
    <p:sldId id="400" r:id="rId17"/>
    <p:sldId id="326" r:id="rId18"/>
    <p:sldId id="267" r:id="rId19"/>
    <p:sldId id="436" r:id="rId20"/>
    <p:sldId id="398" r:id="rId21"/>
    <p:sldId id="329" r:id="rId22"/>
    <p:sldId id="331" r:id="rId23"/>
    <p:sldId id="272" r:id="rId24"/>
    <p:sldId id="273" r:id="rId25"/>
    <p:sldId id="332" r:id="rId26"/>
    <p:sldId id="334" r:id="rId27"/>
    <p:sldId id="335" r:id="rId28"/>
    <p:sldId id="278" r:id="rId29"/>
    <p:sldId id="283" r:id="rId30"/>
    <p:sldId id="274" r:id="rId31"/>
    <p:sldId id="458" r:id="rId32"/>
    <p:sldId id="460" r:id="rId33"/>
    <p:sldId id="462" r:id="rId34"/>
    <p:sldId id="279" r:id="rId35"/>
    <p:sldId id="280" r:id="rId36"/>
    <p:sldId id="281" r:id="rId37"/>
    <p:sldId id="461" r:id="rId38"/>
    <p:sldId id="292" r:id="rId39"/>
    <p:sldId id="445" r:id="rId40"/>
    <p:sldId id="446" r:id="rId41"/>
    <p:sldId id="443" r:id="rId42"/>
    <p:sldId id="447" r:id="rId43"/>
    <p:sldId id="448" r:id="rId44"/>
    <p:sldId id="451" r:id="rId45"/>
    <p:sldId id="450" r:id="rId46"/>
    <p:sldId id="341" r:id="rId47"/>
    <p:sldId id="342" r:id="rId48"/>
    <p:sldId id="317" r:id="rId49"/>
    <p:sldId id="438" r:id="rId50"/>
    <p:sldId id="437" r:id="rId51"/>
    <p:sldId id="289" r:id="rId52"/>
    <p:sldId id="440" r:id="rId53"/>
    <p:sldId id="439" r:id="rId54"/>
    <p:sldId id="290" r:id="rId55"/>
    <p:sldId id="286" r:id="rId56"/>
    <p:sldId id="291" r:id="rId57"/>
    <p:sldId id="346" r:id="rId58"/>
    <p:sldId id="406" r:id="rId59"/>
    <p:sldId id="407" r:id="rId60"/>
    <p:sldId id="409" r:id="rId61"/>
    <p:sldId id="410" r:id="rId62"/>
    <p:sldId id="411" r:id="rId63"/>
    <p:sldId id="408" r:id="rId64"/>
    <p:sldId id="296" r:id="rId65"/>
    <p:sldId id="297" r:id="rId66"/>
    <p:sldId id="298" r:id="rId67"/>
    <p:sldId id="299" r:id="rId68"/>
    <p:sldId id="351" r:id="rId69"/>
    <p:sldId id="300" r:id="rId70"/>
    <p:sldId id="353" r:id="rId71"/>
    <p:sldId id="352" r:id="rId72"/>
    <p:sldId id="301" r:id="rId73"/>
    <p:sldId id="302" r:id="rId74"/>
    <p:sldId id="417" r:id="rId75"/>
    <p:sldId id="420" r:id="rId76"/>
    <p:sldId id="421" r:id="rId77"/>
    <p:sldId id="422" r:id="rId78"/>
    <p:sldId id="424" r:id="rId79"/>
    <p:sldId id="425" r:id="rId80"/>
    <p:sldId id="426" r:id="rId81"/>
    <p:sldId id="427" r:id="rId82"/>
    <p:sldId id="428" r:id="rId83"/>
    <p:sldId id="293" r:id="rId84"/>
    <p:sldId id="294" r:id="rId85"/>
    <p:sldId id="412" r:id="rId86"/>
    <p:sldId id="414" r:id="rId87"/>
    <p:sldId id="359" r:id="rId88"/>
    <p:sldId id="360" r:id="rId89"/>
    <p:sldId id="362" r:id="rId90"/>
    <p:sldId id="307" r:id="rId91"/>
    <p:sldId id="304" r:id="rId92"/>
    <p:sldId id="308" r:id="rId93"/>
    <p:sldId id="370" r:id="rId94"/>
    <p:sldId id="375" r:id="rId95"/>
    <p:sldId id="376" r:id="rId96"/>
    <p:sldId id="309" r:id="rId97"/>
    <p:sldId id="372" r:id="rId98"/>
    <p:sldId id="311" r:id="rId99"/>
    <p:sldId id="456" r:id="rId100"/>
    <p:sldId id="305" r:id="rId101"/>
    <p:sldId id="455" r:id="rId102"/>
    <p:sldId id="454" r:id="rId103"/>
    <p:sldId id="452" r:id="rId104"/>
    <p:sldId id="453" r:id="rId105"/>
    <p:sldId id="327" r:id="rId106"/>
    <p:sldId id="389" r:id="rId107"/>
    <p:sldId id="390" r:id="rId108"/>
    <p:sldId id="429" r:id="rId109"/>
    <p:sldId id="430" r:id="rId110"/>
    <p:sldId id="431" r:id="rId111"/>
    <p:sldId id="432" r:id="rId112"/>
    <p:sldId id="433" r:id="rId113"/>
    <p:sldId id="434" r:id="rId114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A65"/>
    <a:srgbClr val="63B260"/>
    <a:srgbClr val="F3AB6E"/>
    <a:srgbClr val="69BC66"/>
    <a:srgbClr val="DA6E2D"/>
    <a:srgbClr val="313131"/>
    <a:srgbClr val="0002D7"/>
    <a:srgbClr val="0000FF"/>
    <a:srgbClr val="F66B4C"/>
    <a:srgbClr val="B10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5" autoAdjust="0"/>
    <p:restoredTop sz="86632" autoAdjust="0"/>
  </p:normalViewPr>
  <p:slideViewPr>
    <p:cSldViewPr snapToGrid="0" snapToObjects="1">
      <p:cViewPr varScale="1">
        <p:scale>
          <a:sx n="118" d="100"/>
          <a:sy n="118" d="100"/>
        </p:scale>
        <p:origin x="-93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notesMaster" Target="notesMasters/notesMaster1.xml"/><Relationship Id="rId116" Type="http://schemas.openxmlformats.org/officeDocument/2006/relationships/handoutMaster" Target="handoutMasters/handoutMaster1.xml"/><Relationship Id="rId117" Type="http://schemas.openxmlformats.org/officeDocument/2006/relationships/printerSettings" Target="printerSettings/printerSettings1.bin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6F06D-A753-A543-B42B-800B9593433B}" type="datetime1">
              <a:rPr lang="en-US" smtClean="0"/>
              <a:t>07/08/15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F52D2-68D9-0A40-9C26-DEF295B07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91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7BED2-366A-524B-ADE9-F15331C72867}" type="datetime1">
              <a:rPr lang="en-US" smtClean="0"/>
              <a:t>07/08/15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8452E-F33B-2143-92F5-AD3D5D65F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974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rough line drawings are made of overlapping strokes drawn quickly", "the shaded drawing convey the appearance of materials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TO CROSS SECTIONS, WE CAN PERCEIVE THE BUMP ON THE RIGHT</a:t>
            </a:r>
          </a:p>
          <a:p>
            <a:r>
              <a:rPr lang="en-US" baseline="0" dirty="0" smtClean="0"/>
              <a:t>THE SILHOUETTE IS NOT ENOUGH TO DEPIC SUCH SURFACES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Another </a:t>
            </a:r>
            <a:r>
              <a:rPr lang="en-US" dirty="0" smtClean="0"/>
              <a:t>direction</a:t>
            </a:r>
            <a:r>
              <a:rPr lang="en-US" baseline="0" dirty="0" smtClean="0"/>
              <a:t> is what’s presented by </a:t>
            </a:r>
            <a:r>
              <a:rPr lang="en-US" baseline="0" dirty="0" err="1" smtClean="0"/>
              <a:t>crosshade</a:t>
            </a:r>
            <a:r>
              <a:rPr lang="en-US" baseline="0" dirty="0" smtClean="0"/>
              <a:t> 2012, where the authors exploit a particular set of lines used by </a:t>
            </a:r>
            <a:r>
              <a:rPr lang="en-US" baseline="0" dirty="0" err="1" smtClean="0"/>
              <a:t>desginers</a:t>
            </a:r>
            <a:r>
              <a:rPr lang="en-US" baseline="0" dirty="0" smtClean="0"/>
              <a:t> to convey shape. </a:t>
            </a:r>
          </a:p>
          <a:p>
            <a:r>
              <a:rPr lang="en-US" baseline="0" dirty="0" smtClean="0"/>
              <a:t>This lines are called cross-sections an convey curvature directions </a:t>
            </a:r>
            <a:r>
              <a:rPr lang="en-US" baseline="0" dirty="0" err="1" smtClean="0"/>
              <a:t>allong</a:t>
            </a:r>
            <a:r>
              <a:rPr lang="en-US" baseline="0" dirty="0" smtClean="0"/>
              <a:t> the shape.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5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cross sections follow</a:t>
            </a:r>
            <a:r>
              <a:rPr lang="en-US" baseline="0" dirty="0" smtClean="0"/>
              <a:t> curvature lines, the </a:t>
            </a:r>
            <a:r>
              <a:rPr lang="en-US" baseline="0" dirty="0" err="1" smtClean="0"/>
              <a:t>athors</a:t>
            </a:r>
            <a:r>
              <a:rPr lang="en-US" baseline="0" dirty="0" smtClean="0"/>
              <a:t> could compute a 3D normal under the </a:t>
            </a:r>
            <a:r>
              <a:rPr lang="en-US" baseline="0" dirty="0" err="1" smtClean="0"/>
              <a:t>asumption</a:t>
            </a:r>
            <a:r>
              <a:rPr lang="en-US" baseline="0" dirty="0" smtClean="0"/>
              <a:t> of 3D </a:t>
            </a:r>
            <a:r>
              <a:rPr lang="en-US" baseline="0" dirty="0" err="1" smtClean="0"/>
              <a:t>orthogonality</a:t>
            </a:r>
            <a:r>
              <a:rPr lang="en-US" baseline="0" dirty="0" smtClean="0"/>
              <a:t> in 3D. </a:t>
            </a:r>
          </a:p>
          <a:p>
            <a:r>
              <a:rPr lang="en-US" dirty="0" smtClean="0"/>
              <a:t>They then used coons to interpolate</a:t>
            </a:r>
            <a:r>
              <a:rPr lang="en-US" baseline="0" dirty="0" smtClean="0"/>
              <a:t> between curves.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24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cross sections follow</a:t>
            </a:r>
            <a:r>
              <a:rPr lang="en-US" baseline="0" dirty="0" smtClean="0"/>
              <a:t> curvature lines, the </a:t>
            </a:r>
            <a:r>
              <a:rPr lang="en-US" baseline="0" dirty="0" err="1" smtClean="0"/>
              <a:t>athors</a:t>
            </a:r>
            <a:r>
              <a:rPr lang="en-US" baseline="0" dirty="0" smtClean="0"/>
              <a:t> could compute a 3D normal under the </a:t>
            </a:r>
            <a:r>
              <a:rPr lang="en-US" baseline="0" dirty="0" err="1" smtClean="0"/>
              <a:t>asumption</a:t>
            </a:r>
            <a:r>
              <a:rPr lang="en-US" baseline="0" dirty="0" smtClean="0"/>
              <a:t> of 3D </a:t>
            </a:r>
            <a:r>
              <a:rPr lang="en-US" baseline="0" dirty="0" err="1" smtClean="0"/>
              <a:t>orthogonality</a:t>
            </a:r>
            <a:r>
              <a:rPr lang="en-US" baseline="0" dirty="0" smtClean="0"/>
              <a:t> in 3D. </a:t>
            </a:r>
          </a:p>
          <a:p>
            <a:r>
              <a:rPr lang="en-US" dirty="0" smtClean="0"/>
              <a:t>They then used coons to interpolate</a:t>
            </a:r>
            <a:r>
              <a:rPr lang="en-US" baseline="0" dirty="0" smtClean="0"/>
              <a:t> between curves.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24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cross sections follow</a:t>
            </a:r>
            <a:r>
              <a:rPr lang="en-US" baseline="0" dirty="0" smtClean="0"/>
              <a:t> curvature lines, the </a:t>
            </a:r>
            <a:r>
              <a:rPr lang="en-US" baseline="0" dirty="0" err="1" smtClean="0"/>
              <a:t>athors</a:t>
            </a:r>
            <a:r>
              <a:rPr lang="en-US" baseline="0" dirty="0" smtClean="0"/>
              <a:t> could compute a 3D normal under the </a:t>
            </a:r>
            <a:r>
              <a:rPr lang="en-US" baseline="0" dirty="0" err="1" smtClean="0"/>
              <a:t>asumption</a:t>
            </a:r>
            <a:r>
              <a:rPr lang="en-US" baseline="0" dirty="0" smtClean="0"/>
              <a:t> of 3D </a:t>
            </a:r>
            <a:r>
              <a:rPr lang="en-US" baseline="0" dirty="0" err="1" smtClean="0"/>
              <a:t>orthogonality</a:t>
            </a:r>
            <a:r>
              <a:rPr lang="en-US" baseline="0" dirty="0" smtClean="0"/>
              <a:t> in 3D. </a:t>
            </a:r>
          </a:p>
          <a:p>
            <a:r>
              <a:rPr lang="en-US" dirty="0" smtClean="0"/>
              <a:t>They then used coons to interpolate</a:t>
            </a:r>
            <a:r>
              <a:rPr lang="en-US" baseline="0" dirty="0" smtClean="0"/>
              <a:t> between curves.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24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 sketches used</a:t>
            </a:r>
            <a:r>
              <a:rPr lang="en-US" baseline="0" dirty="0" smtClean="0"/>
              <a:t> by artist and designers to quickly explore shape are rough bitmaps.</a:t>
            </a:r>
            <a:endParaRPr lang="en-US" dirty="0" smtClean="0"/>
          </a:p>
          <a:p>
            <a:r>
              <a:rPr lang="en-US" baseline="0" dirty="0" err="1" smtClean="0"/>
              <a:t>Crossshade</a:t>
            </a:r>
            <a:r>
              <a:rPr lang="en-US" baseline="0" dirty="0" smtClean="0"/>
              <a:t> approach requires clean vector input in order to </a:t>
            </a:r>
            <a:r>
              <a:rPr lang="en-US" baseline="0" dirty="0" err="1" smtClean="0"/>
              <a:t>cmpute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 at intersections, and to do the interpolation using coons.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37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 sketches used</a:t>
            </a:r>
            <a:r>
              <a:rPr lang="en-US" baseline="0" dirty="0" smtClean="0"/>
              <a:t> by artist and designers to quickly explore shape are rough bitmaps.</a:t>
            </a:r>
            <a:endParaRPr lang="en-US" dirty="0" smtClean="0"/>
          </a:p>
          <a:p>
            <a:r>
              <a:rPr lang="en-US" baseline="0" dirty="0" err="1" smtClean="0"/>
              <a:t>Crossshade</a:t>
            </a:r>
            <a:r>
              <a:rPr lang="en-US" baseline="0" dirty="0" smtClean="0"/>
              <a:t> approach requires clean vector input in order to </a:t>
            </a:r>
            <a:r>
              <a:rPr lang="en-US" baseline="0" dirty="0" err="1" smtClean="0"/>
              <a:t>cmpute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 at intersections, and to do the interpolation using coons.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37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BYPASS</a:t>
            </a:r>
          </a:p>
          <a:p>
            <a:r>
              <a:rPr lang="en-US" dirty="0" smtClean="0"/>
              <a:t>We propose</a:t>
            </a:r>
            <a:r>
              <a:rPr lang="en-US" baseline="0" dirty="0" smtClean="0"/>
              <a:t> to locally estimate 2D directions that we propagate in 2D to form a cross field.</a:t>
            </a:r>
          </a:p>
          <a:p>
            <a:r>
              <a:rPr lang="en-US" baseline="0" dirty="0" smtClean="0"/>
              <a:t>Once we have crosses for each pixel, we can lift them to 3D by imposing </a:t>
            </a:r>
            <a:r>
              <a:rPr lang="en-US" baseline="0" dirty="0" err="1" smtClean="0"/>
              <a:t>orthogonality</a:t>
            </a:r>
            <a:r>
              <a:rPr lang="en-US" baseline="0" dirty="0" smtClean="0"/>
              <a:t> constraint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BYPASS</a:t>
            </a:r>
          </a:p>
          <a:p>
            <a:r>
              <a:rPr lang="en-US" dirty="0" smtClean="0"/>
              <a:t>We propose</a:t>
            </a:r>
            <a:r>
              <a:rPr lang="en-US" baseline="0" dirty="0" smtClean="0"/>
              <a:t> to locally estimate 2D directions that we propagate in 2D to form a cross field.</a:t>
            </a:r>
          </a:p>
          <a:p>
            <a:r>
              <a:rPr lang="en-US" baseline="0" dirty="0" smtClean="0"/>
              <a:t>Once we have crosses for each pixel, we can lift them to 3D by imposing </a:t>
            </a:r>
            <a:r>
              <a:rPr lang="en-US" baseline="0" dirty="0" err="1" smtClean="0"/>
              <a:t>orthogonality</a:t>
            </a:r>
            <a:r>
              <a:rPr lang="en-US" baseline="0" dirty="0" smtClean="0"/>
              <a:t> constraint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BYPASS</a:t>
            </a:r>
          </a:p>
          <a:p>
            <a:r>
              <a:rPr lang="en-US" dirty="0" smtClean="0"/>
              <a:t>We propose</a:t>
            </a:r>
            <a:r>
              <a:rPr lang="en-US" baseline="0" dirty="0" smtClean="0"/>
              <a:t> to locally estimate 2D directions that we propagate in 2D to form a cross field.</a:t>
            </a:r>
          </a:p>
          <a:p>
            <a:r>
              <a:rPr lang="en-US" baseline="0" dirty="0" smtClean="0"/>
              <a:t>Once we have crosses for each pixel, we can lift them to 3D by imposing </a:t>
            </a:r>
            <a:r>
              <a:rPr lang="en-US" baseline="0" dirty="0" err="1" smtClean="0"/>
              <a:t>orthogonality</a:t>
            </a:r>
            <a:r>
              <a:rPr lang="en-US" baseline="0" dirty="0" smtClean="0"/>
              <a:t> constraint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2 main challenges are to smoothly generate the</a:t>
            </a:r>
            <a:r>
              <a:rPr lang="en-US" baseline="0" dirty="0" smtClean="0"/>
              <a:t> cross field (that we call </a:t>
            </a:r>
            <a:r>
              <a:rPr lang="en-US" baseline="0" dirty="0" err="1" smtClean="0"/>
              <a:t>BendFields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And the representation and optimization algorithm that we use for this task.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Rough</a:t>
            </a:r>
            <a:r>
              <a:rPr lang="en-US" baseline="0" dirty="0" smtClean="0"/>
              <a:t> line drawings are rapid and flexible, what makes them perfect for shape exploration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9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en-US" baseline="0" dirty="0" smtClean="0"/>
              <a:t> an input sketch, with only directions defined for some pixels, we would like to propagate these directions on the empty pixels.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47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ASSUME FOR NOW THAT WE KNOW WHICH DIRECTION IS CONSTRAINED BY EACH STROKE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/>
              <a:t>well known</a:t>
            </a:r>
            <a:r>
              <a:rPr lang="en-US" baseline="0" dirty="0" smtClean="0"/>
              <a:t> solution for smooth propagation problem is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called diffusion, which, in our context would try to </a:t>
            </a:r>
            <a:r>
              <a:rPr lang="en-US" baseline="0" dirty="0" err="1" smtClean="0"/>
              <a:t>minimice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diference</a:t>
            </a:r>
            <a:r>
              <a:rPr lang="en-US" baseline="0" dirty="0" smtClean="0"/>
              <a:t> between all the </a:t>
            </a:r>
            <a:r>
              <a:rPr lang="en-US" baseline="0" dirty="0" err="1" smtClean="0"/>
              <a:t>neighbours</a:t>
            </a:r>
            <a:r>
              <a:rPr lang="en-US" baseline="0" dirty="0" smtClean="0"/>
              <a:t> of a pixel.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43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well known</a:t>
            </a:r>
            <a:r>
              <a:rPr lang="en-US" baseline="0" dirty="0" smtClean="0"/>
              <a:t> solution for smooth propagation problem is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called diffusion, which, in our context would try to </a:t>
            </a:r>
            <a:r>
              <a:rPr lang="en-US" baseline="0" dirty="0" err="1" smtClean="0"/>
              <a:t>minimice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diference</a:t>
            </a:r>
            <a:r>
              <a:rPr lang="en-US" baseline="0" dirty="0" smtClean="0"/>
              <a:t> between all the </a:t>
            </a:r>
            <a:r>
              <a:rPr lang="en-US" baseline="0" dirty="0" err="1" smtClean="0"/>
              <a:t>neighbours</a:t>
            </a:r>
            <a:r>
              <a:rPr lang="en-US" baseline="0" dirty="0" smtClean="0"/>
              <a:t> of a pixel.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43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well known</a:t>
            </a:r>
            <a:r>
              <a:rPr lang="en-US" baseline="0" dirty="0" smtClean="0"/>
              <a:t> solution for smooth propagation problem is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called diffusion, which, in our context would try to </a:t>
            </a:r>
            <a:r>
              <a:rPr lang="en-US" baseline="0" dirty="0" err="1" smtClean="0"/>
              <a:t>minimice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diference</a:t>
            </a:r>
            <a:r>
              <a:rPr lang="en-US" baseline="0" dirty="0" smtClean="0"/>
              <a:t> between all the </a:t>
            </a:r>
            <a:r>
              <a:rPr lang="en-US" baseline="0" dirty="0" err="1" smtClean="0"/>
              <a:t>neighbours</a:t>
            </a:r>
            <a:r>
              <a:rPr lang="en-US" baseline="0" dirty="0" smtClean="0"/>
              <a:t> of a pixel.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43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diffusing the directions would lead to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02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flat configuration far from</a:t>
            </a:r>
            <a:r>
              <a:rPr lang="en-US" baseline="0" dirty="0" smtClean="0"/>
              <a:t> the constraints.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14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shown in previous work, we would like to generate results similar to coons patches</a:t>
            </a:r>
            <a:r>
              <a:rPr lang="en-US" baseline="0" dirty="0" smtClean="0"/>
              <a:t>, that interpolate opposite sides.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43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shown in previous work, we would like to generate results similar to coons patches</a:t>
            </a:r>
            <a:r>
              <a:rPr lang="en-US" baseline="0" dirty="0" smtClean="0"/>
              <a:t>, that interpolate opposite sides.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43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shown in previous work, we would like to generate results similar to coons patches</a:t>
            </a:r>
            <a:r>
              <a:rPr lang="en-US" baseline="0" dirty="0" smtClean="0"/>
              <a:t>, that interpolate opposite sides.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43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shown in previous work, we would like to generate results similar to coons patches</a:t>
            </a:r>
            <a:r>
              <a:rPr lang="en-US" baseline="0" dirty="0" smtClean="0"/>
              <a:t>, that interpolate opposite sides.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4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polished shaded drawings are used to</a:t>
            </a:r>
            <a:r>
              <a:rPr lang="en-US" baseline="0" dirty="0" smtClean="0"/>
              <a:t> communicate with others and presentation. </a:t>
            </a:r>
            <a:endParaRPr lang="en-US" baseline="0" dirty="0" smtClean="0"/>
          </a:p>
          <a:p>
            <a:r>
              <a:rPr lang="en-US" baseline="0" dirty="0" smtClean="0"/>
              <a:t>The SHADED DRAWING CONVEY THE APPEARANCE OF MATERIASL</a:t>
            </a:r>
          </a:p>
          <a:p>
            <a:r>
              <a:rPr lang="en-US" baseline="0" dirty="0" smtClean="0"/>
              <a:t>However</a:t>
            </a:r>
            <a:r>
              <a:rPr lang="en-US" baseline="0" dirty="0" smtClean="0"/>
              <a:t>, to render them is a time consuming task which requires skills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36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Instead, we would like to make each direction smooth along the other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viceversa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356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this restriction, we obtain a </a:t>
            </a:r>
            <a:r>
              <a:rPr lang="en-US" baseline="0" dirty="0" err="1" smtClean="0"/>
              <a:t>behaviour</a:t>
            </a:r>
            <a:r>
              <a:rPr lang="en-US" baseline="0" dirty="0" smtClean="0"/>
              <a:t> much more similar to what coons patches generates.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47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equations,</a:t>
            </a:r>
            <a:r>
              <a:rPr lang="en-US" baseline="0" dirty="0" smtClean="0"/>
              <a:t> while the diffusion minimizes the gradient of both vector </a:t>
            </a:r>
            <a:r>
              <a:rPr lang="en-US" baseline="0" dirty="0" err="1" smtClean="0"/>
              <a:t>fiedls</a:t>
            </a:r>
            <a:r>
              <a:rPr lang="en-US" baseline="0" dirty="0" smtClean="0"/>
              <a:t>, our energy uses covariant derivatives to only minimize along the direction of the vector fields.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79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equations,</a:t>
            </a:r>
            <a:r>
              <a:rPr lang="en-US" baseline="0" dirty="0" smtClean="0"/>
              <a:t> while the diffusion minimizes the gradient of both vector </a:t>
            </a:r>
            <a:r>
              <a:rPr lang="en-US" baseline="0" dirty="0" err="1" smtClean="0"/>
              <a:t>fiedls</a:t>
            </a:r>
            <a:r>
              <a:rPr lang="en-US" baseline="0" dirty="0" smtClean="0"/>
              <a:t>, our energy uses covariant derivatives to only minimize along the direction of the vector fields.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79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intuitive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explanaition</a:t>
            </a:r>
            <a:r>
              <a:rPr lang="en-US" baseline="0" dirty="0" smtClean="0"/>
              <a:t> has a link to geometry.</a:t>
            </a:r>
          </a:p>
          <a:p>
            <a:r>
              <a:rPr lang="en-US" baseline="0" dirty="0" smtClean="0"/>
              <a:t>* Along curvature lines, the </a:t>
            </a:r>
            <a:r>
              <a:rPr lang="en-US" baseline="0" dirty="0" err="1" smtClean="0"/>
              <a:t>Darboux</a:t>
            </a:r>
            <a:r>
              <a:rPr lang="en-US" baseline="0" dirty="0" smtClean="0"/>
              <a:t> frame which is composed by two vector pointing in the orthogonal directions of curvature and its normal, should not rotate along 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9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intuitive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explanaition</a:t>
            </a:r>
            <a:r>
              <a:rPr lang="en-US" baseline="0" dirty="0" smtClean="0"/>
              <a:t> has a link to geometry.</a:t>
            </a:r>
          </a:p>
          <a:p>
            <a:r>
              <a:rPr lang="en-US" baseline="0" dirty="0" smtClean="0"/>
              <a:t>* Along curvature lines, the </a:t>
            </a:r>
            <a:r>
              <a:rPr lang="en-US" baseline="0" dirty="0" err="1" smtClean="0"/>
              <a:t>Darboux</a:t>
            </a:r>
            <a:r>
              <a:rPr lang="en-US" baseline="0" dirty="0" smtClean="0"/>
              <a:t> frame which is composed by two vector pointing in the orthogonal directions of curvature and its normal, should not rotate along 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9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intuitive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explanaition</a:t>
            </a:r>
            <a:r>
              <a:rPr lang="en-US" baseline="0" dirty="0" smtClean="0"/>
              <a:t> has a link to geometry.</a:t>
            </a:r>
          </a:p>
          <a:p>
            <a:r>
              <a:rPr lang="en-US" baseline="0" dirty="0" smtClean="0"/>
              <a:t>* Along curvature lines, the </a:t>
            </a:r>
            <a:r>
              <a:rPr lang="en-US" baseline="0" dirty="0" err="1" smtClean="0"/>
              <a:t>Darboux</a:t>
            </a:r>
            <a:r>
              <a:rPr lang="en-US" baseline="0" dirty="0" smtClean="0"/>
              <a:t> frame which is composed by two vector pointing in the orthogonal directions of curvature and its normal, should not rotate along 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9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To have this rotation would</a:t>
            </a:r>
            <a:r>
              <a:rPr lang="en-US" baseline="0" dirty="0" smtClean="0"/>
              <a:t> mean there is a direction in which the shape is more curvy, which contradicts the definition of curvature lines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9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To have this rotation would</a:t>
            </a:r>
            <a:r>
              <a:rPr lang="en-US" baseline="0" dirty="0" smtClean="0"/>
              <a:t> mean there is a direction in which the shape is more curvy, which contradicts the definition of curvature lines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9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To have this rotation would</a:t>
            </a:r>
            <a:r>
              <a:rPr lang="en-US" baseline="0" dirty="0" smtClean="0"/>
              <a:t> mean there is a direction in which the shape is more curvy, which contradicts the definition of curvature lines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3D</a:t>
            </a:r>
            <a:r>
              <a:rPr lang="en-US" baseline="0" dirty="0" smtClean="0"/>
              <a:t> MODELLING REQUIRES PRECISION TO MANIPULATE 3D SHAPES ON SCREEN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93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To have this rotation would</a:t>
            </a:r>
            <a:r>
              <a:rPr lang="en-US" baseline="0" dirty="0" smtClean="0"/>
              <a:t> mean there is a direction in which the shape is more curvy, which contradicts the definition of curvature lines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9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This is why successive curvature lines tend to be parallel in a local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* </a:t>
            </a:r>
            <a:r>
              <a:rPr lang="en-US" dirty="0" smtClean="0"/>
              <a:t>See</a:t>
            </a:r>
            <a:r>
              <a:rPr lang="en-US" baseline="0" dirty="0" smtClean="0"/>
              <a:t>  paper for full derivation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9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BYPASS</a:t>
            </a:r>
          </a:p>
          <a:p>
            <a:r>
              <a:rPr lang="en-US" dirty="0" smtClean="0"/>
              <a:t>We propose</a:t>
            </a:r>
            <a:r>
              <a:rPr lang="en-US" baseline="0" dirty="0" smtClean="0"/>
              <a:t> to locally estimate 2D directions that we propagate in 2D to form a cross field.</a:t>
            </a:r>
          </a:p>
          <a:p>
            <a:r>
              <a:rPr lang="en-US" baseline="0" dirty="0" smtClean="0"/>
              <a:t>Once we have crosses for each pixel, we can lift them to 3D by imposing </a:t>
            </a:r>
            <a:r>
              <a:rPr lang="en-US" baseline="0" dirty="0" err="1" smtClean="0"/>
              <a:t>orthogonality</a:t>
            </a:r>
            <a:r>
              <a:rPr lang="en-US" baseline="0" dirty="0" smtClean="0"/>
              <a:t> constraint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2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BYPASS</a:t>
            </a:r>
          </a:p>
          <a:p>
            <a:r>
              <a:rPr lang="en-US" dirty="0" smtClean="0"/>
              <a:t>We propose</a:t>
            </a:r>
            <a:r>
              <a:rPr lang="en-US" baseline="0" dirty="0" smtClean="0"/>
              <a:t> to locally estimate 2D directions that we propagate in 2D to form a cross field.</a:t>
            </a:r>
          </a:p>
          <a:p>
            <a:r>
              <a:rPr lang="en-US" baseline="0" dirty="0" smtClean="0"/>
              <a:t>Once we have crosses for each pixel, we can lift them to 3D by imposing </a:t>
            </a:r>
            <a:r>
              <a:rPr lang="en-US" baseline="0" dirty="0" err="1" smtClean="0"/>
              <a:t>orthogonality</a:t>
            </a:r>
            <a:r>
              <a:rPr lang="en-US" baseline="0" dirty="0" smtClean="0"/>
              <a:t> constraint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only</a:t>
            </a:r>
            <a:r>
              <a:rPr lang="en-US" baseline="0" dirty="0" smtClean="0"/>
              <a:t> need to solve for the z values of the vectors, such that U dot V is 0 (because we know they are intended to be orthogonal in 3D). And also we want the resulting normal to be smooth along U and V, just like in the 2D version of this energy.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00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only</a:t>
            </a:r>
            <a:r>
              <a:rPr lang="en-US" baseline="0" dirty="0" smtClean="0"/>
              <a:t> need to solve for the z values of the vectors, such that U dot V is 0 (because we know they are intended to be orthogonal in 3D). And also we want the resulting normal to be smooth along U and V, just like in the 2D version of this energy.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005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2 main challenges are to smoothly generate the</a:t>
            </a:r>
            <a:r>
              <a:rPr lang="en-US" baseline="0" dirty="0" smtClean="0"/>
              <a:t> cross field (that we call </a:t>
            </a:r>
            <a:r>
              <a:rPr lang="en-US" baseline="0" dirty="0" err="1" smtClean="0"/>
              <a:t>BendFields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And the representation and optimization algorithm that we use for this task.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02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 work in geometry processing</a:t>
            </a:r>
            <a:r>
              <a:rPr lang="en-US" baseline="0" dirty="0" smtClean="0"/>
              <a:t> make use of </a:t>
            </a:r>
            <a:r>
              <a:rPr lang="en-US" baseline="0" dirty="0" err="1" smtClean="0"/>
              <a:t>crossfields</a:t>
            </a:r>
            <a:r>
              <a:rPr lang="en-US" baseline="0" dirty="0" smtClean="0"/>
              <a:t> for applications like quad </a:t>
            </a:r>
            <a:r>
              <a:rPr lang="en-US" baseline="0" dirty="0" err="1" smtClean="0"/>
              <a:t>remeshing</a:t>
            </a:r>
            <a:r>
              <a:rPr lang="en-US" baseline="0" dirty="0" smtClean="0"/>
              <a:t>. These representations are usually orthogonal and a single vector is enough to represent the whole cross. </a:t>
            </a:r>
          </a:p>
          <a:p>
            <a:r>
              <a:rPr lang="en-US" baseline="0" dirty="0" smtClean="0"/>
              <a:t>Additionally, since equivalent crosses can be defined differently, these representations also provide a mechanism called transition functions to compare these </a:t>
            </a:r>
            <a:r>
              <a:rPr lang="en-US" baseline="0" dirty="0" err="1" smtClean="0"/>
              <a:t>croses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04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 work in geometry processing</a:t>
            </a:r>
            <a:r>
              <a:rPr lang="en-US" baseline="0" dirty="0" smtClean="0"/>
              <a:t> make use of </a:t>
            </a:r>
            <a:r>
              <a:rPr lang="en-US" baseline="0" dirty="0" err="1" smtClean="0"/>
              <a:t>crossfields</a:t>
            </a:r>
            <a:r>
              <a:rPr lang="en-US" baseline="0" dirty="0" smtClean="0"/>
              <a:t> for applications like quad </a:t>
            </a:r>
            <a:r>
              <a:rPr lang="en-US" baseline="0" dirty="0" err="1" smtClean="0"/>
              <a:t>remeshing</a:t>
            </a:r>
            <a:r>
              <a:rPr lang="en-US" baseline="0" dirty="0" smtClean="0"/>
              <a:t>. These representations are usually orthogonal and a single vector is enough to represent the whole cross. </a:t>
            </a:r>
          </a:p>
          <a:p>
            <a:r>
              <a:rPr lang="en-US" baseline="0" dirty="0" smtClean="0"/>
              <a:t>Additionally, since equivalent crosses can be defined differently, these representations also provide a mechanism called transition functions to compare these </a:t>
            </a:r>
            <a:r>
              <a:rPr lang="en-US" baseline="0" dirty="0" err="1" smtClean="0"/>
              <a:t>croses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04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"while a </a:t>
            </a:r>
            <a:r>
              <a:rPr lang="en-US" dirty="0" err="1" smtClean="0"/>
              <a:t>crossfield</a:t>
            </a:r>
            <a:r>
              <a:rPr lang="en-US" dirty="0" smtClean="0"/>
              <a:t> </a:t>
            </a:r>
            <a:r>
              <a:rPr lang="en-US" dirty="0" err="1" smtClean="0"/>
              <a:t>algined</a:t>
            </a:r>
            <a:r>
              <a:rPr lang="en-US" dirty="0" smtClean="0"/>
              <a:t> with curvature lines is orthogonal over the 3D surface, it is not orthogonal after projection in the image plane. We thus need a representation for non-orthogonal </a:t>
            </a:r>
            <a:r>
              <a:rPr lang="en-US" dirty="0" err="1" smtClean="0"/>
              <a:t>crossfields</a:t>
            </a:r>
            <a:r>
              <a:rPr lang="en-US" dirty="0" smtClean="0"/>
              <a:t>".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0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in sketch-</a:t>
            </a:r>
            <a:r>
              <a:rPr lang="en-US" baseline="0" dirty="0" smtClean="0"/>
              <a:t>based modeling is to simplify the transition between the first category, and the other 2. </a:t>
            </a:r>
          </a:p>
          <a:p>
            <a:r>
              <a:rPr lang="en-US" baseline="0" dirty="0" smtClean="0"/>
              <a:t>More precisely, in our work we want to facilitate the rendering of shaded drawing from rough line drawing inputs. 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1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CONCURRENTLY TO</a:t>
            </a:r>
            <a:r>
              <a:rPr lang="en-US" baseline="0" dirty="0" smtClean="0"/>
              <a:t> OUR WORK</a:t>
            </a:r>
            <a:endParaRPr lang="en-US" dirty="0" smtClean="0"/>
          </a:p>
          <a:p>
            <a:r>
              <a:rPr lang="en-US" dirty="0" smtClean="0"/>
              <a:t>More recently, non </a:t>
            </a:r>
            <a:r>
              <a:rPr lang="en-US" dirty="0" err="1" smtClean="0"/>
              <a:t>orthoganl</a:t>
            </a:r>
            <a:r>
              <a:rPr lang="en-US" dirty="0" smtClean="0"/>
              <a:t> representations have started</a:t>
            </a:r>
            <a:r>
              <a:rPr lang="en-US" baseline="0" dirty="0" smtClean="0"/>
              <a:t> to appear also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quad meshing applications, but they require to be constrained on 2 directions.</a:t>
            </a:r>
          </a:p>
          <a:p>
            <a:r>
              <a:rPr lang="en-US" baseline="0" dirty="0" smtClean="0"/>
              <a:t>In our context, each line only constrains one direction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49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representation is first</a:t>
            </a:r>
            <a:r>
              <a:rPr lang="en-US" baseline="0" dirty="0" smtClean="0"/>
              <a:t> based on an orthogonal cross defined with a ingle angle </a:t>
            </a:r>
            <a:r>
              <a:rPr lang="en-US" baseline="0" dirty="0" err="1" smtClean="0"/>
              <a:t>alfa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70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, a second parameter beta defines a deviation from the </a:t>
            </a:r>
            <a:r>
              <a:rPr lang="en-US" baseline="0" dirty="0" err="1" smtClean="0"/>
              <a:t>orthogonality</a:t>
            </a:r>
            <a:r>
              <a:rPr lang="en-US" baseline="0" dirty="0" smtClean="0"/>
              <a:t> to complete the cross.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20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Unknown is integer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454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adopt a greedy optimization. We initialize…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96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adopt a greedy optimization. We initialize…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96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adopt a greedy optimization. We initialize…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96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506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 that remain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134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 that remain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1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r>
              <a:rPr lang="en-US" baseline="0" dirty="0" smtClean="0"/>
              <a:t>, like </a:t>
            </a:r>
            <a:r>
              <a:rPr lang="en-US" baseline="0" dirty="0" err="1" smtClean="0"/>
              <a:t>lumo</a:t>
            </a:r>
            <a:r>
              <a:rPr lang="en-US" baseline="0" dirty="0" smtClean="0"/>
              <a:t>, exploited the fact that along silhouettes, 2D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 coincide with the surface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, which can be diffused to inflate the shape. </a:t>
            </a:r>
          </a:p>
          <a:p>
            <a:r>
              <a:rPr lang="en-US" dirty="0" smtClean="0"/>
              <a:t>But this inflation can only work for particularly set of </a:t>
            </a:r>
            <a:r>
              <a:rPr lang="en-US" dirty="0" err="1" smtClean="0"/>
              <a:t>bloby</a:t>
            </a:r>
            <a:r>
              <a:rPr lang="en-US" dirty="0" smtClean="0"/>
              <a:t> shapes,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055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first solution could be to </a:t>
            </a:r>
            <a:r>
              <a:rPr lang="en-US" baseline="0" dirty="0" err="1" smtClean="0"/>
              <a:t>vectorize</a:t>
            </a:r>
            <a:r>
              <a:rPr lang="en-US" baseline="0" dirty="0" smtClean="0"/>
              <a:t> the input, and the use </a:t>
            </a:r>
            <a:r>
              <a:rPr lang="en-US" baseline="0" dirty="0" err="1" smtClean="0"/>
              <a:t>crosshade</a:t>
            </a:r>
            <a:r>
              <a:rPr lang="en-US" baseline="0" dirty="0" smtClean="0"/>
              <a:t> approach to compute the </a:t>
            </a:r>
            <a:r>
              <a:rPr lang="en-US" baseline="0" dirty="0" err="1" smtClean="0"/>
              <a:t>normalfield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However, state of the art methods in </a:t>
            </a:r>
            <a:r>
              <a:rPr lang="en-US" baseline="0" dirty="0" err="1" smtClean="0"/>
              <a:t>vectorization</a:t>
            </a:r>
            <a:r>
              <a:rPr lang="en-US" baseline="0" dirty="0" smtClean="0"/>
              <a:t> yield noisy curves.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291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Smoothing</a:t>
            </a:r>
            <a:r>
              <a:rPr lang="en-US" baseline="0" dirty="0" smtClean="0"/>
              <a:t> improves the </a:t>
            </a:r>
            <a:r>
              <a:rPr lang="en-US" baseline="0" dirty="0" err="1" smtClean="0"/>
              <a:t>vectorization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performace</a:t>
            </a:r>
            <a:r>
              <a:rPr lang="en-US" baseline="0" dirty="0" smtClean="0"/>
              <a:t>, but generates ambiguous junctions, which would require manual cleaning and </a:t>
            </a:r>
            <a:r>
              <a:rPr lang="en-US" baseline="0" dirty="0" err="1" smtClean="0"/>
              <a:t>desambiguation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Precise JUNCTIONS are needed by </a:t>
            </a:r>
            <a:r>
              <a:rPr lang="en-US" baseline="0" dirty="0" err="1" smtClean="0"/>
              <a:t>crossshade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72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r>
              <a:rPr lang="en-US" baseline="0" dirty="0" smtClean="0"/>
              <a:t>, like </a:t>
            </a:r>
            <a:r>
              <a:rPr lang="en-US" baseline="0" dirty="0" err="1" smtClean="0"/>
              <a:t>lumo</a:t>
            </a:r>
            <a:r>
              <a:rPr lang="en-US" baseline="0" dirty="0" smtClean="0"/>
              <a:t>, exploited the fact that along silhouettes, 2D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 coincide with the surface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, which can be diffused to inflate the shape. </a:t>
            </a:r>
          </a:p>
          <a:p>
            <a:r>
              <a:rPr lang="en-US" dirty="0" smtClean="0"/>
              <a:t>But this inflation can only work for particularly set of </a:t>
            </a:r>
            <a:r>
              <a:rPr lang="en-US" dirty="0" err="1" smtClean="0"/>
              <a:t>bloby</a:t>
            </a:r>
            <a:r>
              <a:rPr lang="en-US" dirty="0" smtClean="0"/>
              <a:t> shapes,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0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r>
              <a:rPr lang="en-US" baseline="0" dirty="0" smtClean="0"/>
              <a:t>, like </a:t>
            </a:r>
            <a:r>
              <a:rPr lang="en-US" baseline="0" dirty="0" err="1" smtClean="0"/>
              <a:t>lumo</a:t>
            </a:r>
            <a:r>
              <a:rPr lang="en-US" baseline="0" dirty="0" smtClean="0"/>
              <a:t>, exploited the fact that along silhouettes, 2D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 coincide with the surface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, which can be diffused to inflate the shape. </a:t>
            </a:r>
          </a:p>
          <a:p>
            <a:r>
              <a:rPr lang="en-US" dirty="0" smtClean="0"/>
              <a:t>But this inflation can only work for particularly set of </a:t>
            </a:r>
            <a:r>
              <a:rPr lang="en-US" dirty="0" err="1" smtClean="0"/>
              <a:t>bloby</a:t>
            </a:r>
            <a:r>
              <a:rPr lang="en-US" dirty="0" smtClean="0"/>
              <a:t> shapes,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0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r>
              <a:rPr lang="en-US" baseline="0" dirty="0" smtClean="0"/>
              <a:t> TO CROSS SECTIONS, WE CAN PERCEIVE THE BUMP ON THE RIGHT</a:t>
            </a:r>
          </a:p>
          <a:p>
            <a:r>
              <a:rPr lang="en-US" baseline="0" dirty="0" smtClean="0"/>
              <a:t>THE SILHOUETTE IS NOT ENOUGH TO DEPIC SUCH SURFACES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Another </a:t>
            </a:r>
            <a:r>
              <a:rPr lang="en-US" dirty="0" smtClean="0"/>
              <a:t>direction</a:t>
            </a:r>
            <a:r>
              <a:rPr lang="en-US" baseline="0" dirty="0" smtClean="0"/>
              <a:t> is what’s presented by </a:t>
            </a:r>
            <a:r>
              <a:rPr lang="en-US" baseline="0" dirty="0" err="1" smtClean="0"/>
              <a:t>crosshade</a:t>
            </a:r>
            <a:r>
              <a:rPr lang="en-US" baseline="0" dirty="0" smtClean="0"/>
              <a:t> 2012, where the authors exploit a particular set of lines used by </a:t>
            </a:r>
            <a:r>
              <a:rPr lang="en-US" baseline="0" dirty="0" err="1" smtClean="0"/>
              <a:t>desginers</a:t>
            </a:r>
            <a:r>
              <a:rPr lang="en-US" baseline="0" dirty="0" smtClean="0"/>
              <a:t> to convey shape. </a:t>
            </a:r>
          </a:p>
          <a:p>
            <a:r>
              <a:rPr lang="en-US" baseline="0" dirty="0" smtClean="0"/>
              <a:t>This lines are called cross-sections an convey curvature directions </a:t>
            </a:r>
            <a:r>
              <a:rPr lang="en-US" baseline="0" dirty="0" err="1" smtClean="0"/>
              <a:t>allong</a:t>
            </a:r>
            <a:r>
              <a:rPr lang="en-US" baseline="0" dirty="0" smtClean="0"/>
              <a:t> the shape.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8452E-F33B-2143-92F5-AD3D5D65F3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5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8C284-DC78-1844-A6FC-E163A36B7C0A}" type="datetime1">
              <a:rPr lang="en-US" smtClean="0"/>
              <a:t>07/08/15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9541-8AF7-8C42-9A54-6659BF1560C9}" type="datetime1">
              <a:rPr lang="en-US" smtClean="0"/>
              <a:t>07/08/15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0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18435-DF56-4840-A2B2-0BA9AEF92F95}" type="datetime1">
              <a:rPr lang="en-US" smtClean="0"/>
              <a:t>07/08/15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2BD53-8B8C-874B-BF79-1E553A8C40D8}" type="datetime1">
              <a:rPr lang="en-US" smtClean="0"/>
              <a:t>07/08/15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1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FD41-8B00-6442-94B0-A1A6C6458C4D}" type="datetime1">
              <a:rPr lang="en-US" smtClean="0"/>
              <a:t>07/08/15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5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7D18-F31D-484B-B55C-6670F03A407B}" type="datetime1">
              <a:rPr lang="en-US" smtClean="0"/>
              <a:t>07/08/15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2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B9330-3800-E247-96CC-B002AEE96580}" type="datetime1">
              <a:rPr lang="en-US" smtClean="0"/>
              <a:t>07/08/15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F4A3-A7F6-E944-BF81-AC30CBB37E4F}" type="datetime1">
              <a:rPr lang="en-US" smtClean="0"/>
              <a:t>07/08/15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9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B1274-9E8A-524A-B8EB-655EBB9547E2}" type="datetime1">
              <a:rPr lang="en-US" smtClean="0"/>
              <a:t>07/08/15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5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CB2D-9B4E-2C43-A27D-AB1982816EFB}" type="datetime1">
              <a:rPr lang="en-US" smtClean="0"/>
              <a:t>07/08/15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51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2627-12DF-7149-BDB4-6DAD9FFE2076}" type="datetime1">
              <a:rPr lang="en-US" smtClean="0"/>
              <a:t>07/08/15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2FCF7-C2D4-4E45-9577-803BA20DF849}" type="datetime1">
              <a:rPr lang="en-US" smtClean="0"/>
              <a:t>07/08/15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3CB9B-E65A-0D41-BE93-9AD6B7994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0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27.png"/><Relationship Id="rId5" Type="http://schemas.openxmlformats.org/officeDocument/2006/relationships/image" Target="../media/image53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77.png"/><Relationship Id="rId5" Type="http://schemas.openxmlformats.org/officeDocument/2006/relationships/image" Target="../media/image8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1.png"/><Relationship Id="rId7" Type="http://schemas.openxmlformats.org/officeDocument/2006/relationships/image" Target="../media/image110.png"/><Relationship Id="rId8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92276" y="709486"/>
            <a:ext cx="7839775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+mj-lt"/>
                <a:cs typeface="Adobe Garamond Pro"/>
              </a:rPr>
              <a:t>BendFields</a:t>
            </a:r>
            <a:r>
              <a:rPr lang="en-US" sz="3200" b="1" dirty="0" smtClean="0">
                <a:latin typeface="+mj-lt"/>
                <a:cs typeface="Adobe Garamond Pro"/>
              </a:rPr>
              <a:t>: </a:t>
            </a:r>
            <a:r>
              <a:rPr lang="en-US" sz="3200" dirty="0" smtClean="0">
                <a:latin typeface="+mj-lt"/>
                <a:cs typeface="Adobe Garamond Pro"/>
              </a:rPr>
              <a:t>Regularized Curvature Fields </a:t>
            </a:r>
            <a:br>
              <a:rPr lang="en-US" sz="3200" dirty="0" smtClean="0">
                <a:latin typeface="+mj-lt"/>
                <a:cs typeface="Adobe Garamond Pro"/>
              </a:rPr>
            </a:br>
            <a:r>
              <a:rPr lang="en-US" sz="3200" dirty="0" smtClean="0">
                <a:latin typeface="+mj-lt"/>
                <a:cs typeface="Adobe Garamond Pro"/>
              </a:rPr>
              <a:t>from Rough Concept Sketches</a:t>
            </a:r>
          </a:p>
          <a:p>
            <a:pPr algn="ctr"/>
            <a:endParaRPr lang="en-US" sz="3200" dirty="0" smtClean="0">
              <a:latin typeface="+mj-lt"/>
              <a:cs typeface="Adobe Garamond Pro"/>
            </a:endParaRPr>
          </a:p>
          <a:p>
            <a:pPr algn="ctr"/>
            <a:r>
              <a:rPr lang="en-US" sz="2400" dirty="0">
                <a:latin typeface="+mj-lt"/>
                <a:cs typeface="Adobe Garamond Pro"/>
              </a:rPr>
              <a:t>Emmanuel </a:t>
            </a:r>
            <a:r>
              <a:rPr lang="en-US" sz="2400" dirty="0" smtClean="0">
                <a:latin typeface="+mj-lt"/>
                <a:cs typeface="Adobe Garamond Pro"/>
              </a:rPr>
              <a:t>Iarussi</a:t>
            </a:r>
            <a:r>
              <a:rPr lang="en-US" sz="2400" baseline="30000" dirty="0" smtClean="0">
                <a:latin typeface="+mj-lt"/>
                <a:cs typeface="Adobe Garamond Pro"/>
              </a:rPr>
              <a:t>1</a:t>
            </a:r>
            <a:r>
              <a:rPr lang="en-US" sz="2400" dirty="0">
                <a:latin typeface="+mj-lt"/>
                <a:cs typeface="Adobe Garamond Pro"/>
              </a:rPr>
              <a:t> </a:t>
            </a:r>
            <a:r>
              <a:rPr lang="en-US" sz="2400" dirty="0" smtClean="0">
                <a:latin typeface="+mj-lt"/>
                <a:cs typeface="Adobe Garamond Pro"/>
              </a:rPr>
              <a:t>      </a:t>
            </a:r>
            <a:r>
              <a:rPr lang="en-US" sz="2400" dirty="0">
                <a:latin typeface="+mj-lt"/>
                <a:cs typeface="Adobe Garamond Pro"/>
              </a:rPr>
              <a:t>David </a:t>
            </a:r>
            <a:r>
              <a:rPr lang="en-US" sz="2400" dirty="0" smtClean="0">
                <a:latin typeface="+mj-lt"/>
                <a:cs typeface="Adobe Garamond Pro"/>
              </a:rPr>
              <a:t>Bommes</a:t>
            </a:r>
            <a:r>
              <a:rPr lang="en-US" sz="2400" baseline="30000" dirty="0" smtClean="0">
                <a:latin typeface="+mj-lt"/>
                <a:cs typeface="Adobe Garamond Pro"/>
              </a:rPr>
              <a:t>1,2</a:t>
            </a:r>
            <a:r>
              <a:rPr lang="en-US" sz="2400" dirty="0">
                <a:latin typeface="+mj-lt"/>
                <a:cs typeface="Adobe Garamond Pro"/>
              </a:rPr>
              <a:t> </a:t>
            </a:r>
            <a:r>
              <a:rPr lang="en-US" sz="2400" dirty="0" smtClean="0">
                <a:latin typeface="+mj-lt"/>
                <a:cs typeface="Adobe Garamond Pro"/>
              </a:rPr>
              <a:t>      </a:t>
            </a:r>
            <a:r>
              <a:rPr lang="en-US" sz="2400" dirty="0" err="1">
                <a:latin typeface="+mj-lt"/>
                <a:cs typeface="Adobe Garamond Pro"/>
              </a:rPr>
              <a:t>Adrien</a:t>
            </a:r>
            <a:r>
              <a:rPr lang="en-US" sz="2400" dirty="0">
                <a:latin typeface="+mj-lt"/>
                <a:cs typeface="Adobe Garamond Pro"/>
              </a:rPr>
              <a:t> </a:t>
            </a:r>
            <a:r>
              <a:rPr lang="en-US" sz="2400" dirty="0" smtClean="0">
                <a:latin typeface="+mj-lt"/>
                <a:cs typeface="Adobe Garamond Pro"/>
              </a:rPr>
              <a:t>Bousseau</a:t>
            </a:r>
            <a:r>
              <a:rPr lang="en-US" sz="2400" baseline="30000" dirty="0" smtClean="0">
                <a:latin typeface="+mj-lt"/>
                <a:cs typeface="Adobe Garamond Pro"/>
              </a:rPr>
              <a:t>1</a:t>
            </a:r>
            <a:endParaRPr lang="en-US" sz="2400" baseline="30000" dirty="0">
              <a:latin typeface="+mj-lt"/>
              <a:cs typeface="Adobe Garamond Pro"/>
            </a:endParaRPr>
          </a:p>
          <a:p>
            <a:pPr algn="ctr"/>
            <a:endParaRPr lang="en-US" sz="2400" dirty="0" smtClean="0">
              <a:solidFill>
                <a:schemeClr val="bg1">
                  <a:lumMod val="65000"/>
                </a:schemeClr>
              </a:solidFill>
              <a:latin typeface="+mj-lt"/>
              <a:cs typeface="Adobe Garamond Pro"/>
            </a:endParaRPr>
          </a:p>
          <a:p>
            <a:pPr algn="ctr"/>
            <a:endParaRPr lang="en-US" sz="2400" dirty="0" smtClean="0">
              <a:solidFill>
                <a:schemeClr val="bg1">
                  <a:lumMod val="65000"/>
                </a:schemeClr>
              </a:solidFill>
              <a:latin typeface="+mj-lt"/>
              <a:cs typeface="Adobe Garamond Pro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j-lt"/>
                <a:cs typeface="Adobe Garamond Pro"/>
              </a:rPr>
              <a:t>ACM Transactions on Graphics</a:t>
            </a:r>
          </a:p>
          <a:p>
            <a:pPr algn="ctr"/>
            <a:endParaRPr lang="en-US" sz="3200" dirty="0">
              <a:latin typeface="+mj-lt"/>
              <a:cs typeface="Adobe Garamond Pro"/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2206211" y="3986414"/>
            <a:ext cx="4906150" cy="1057401"/>
            <a:chOff x="1804576" y="4051537"/>
            <a:chExt cx="4906150" cy="1057401"/>
          </a:xfrm>
        </p:grpSpPr>
        <p:pic>
          <p:nvPicPr>
            <p:cNvPr id="5" name="Image 4" descr="inr_logo_sans_sign_cou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887" y="4234620"/>
              <a:ext cx="2043144" cy="874318"/>
            </a:xfrm>
            <a:prstGeom prst="rect">
              <a:avLst/>
            </a:prstGeom>
          </p:spPr>
        </p:pic>
        <p:pic>
          <p:nvPicPr>
            <p:cNvPr id="6" name="Image 5" descr="rwt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163" y="4281006"/>
              <a:ext cx="2003563" cy="543466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804576" y="4051537"/>
              <a:ext cx="24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+mj-lt"/>
                  <a:cs typeface="Adobe Garamond Pro"/>
                </a:rPr>
                <a:t>1</a:t>
              </a:r>
              <a:endParaRPr lang="fr-FR" dirty="0">
                <a:latin typeface="+mj-lt"/>
                <a:cs typeface="Adobe Garamond Pro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4051704" y="4051537"/>
              <a:ext cx="24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+mj-lt"/>
                  <a:cs typeface="Adobe Garamond Pro"/>
                </a:rPr>
                <a:t>2</a:t>
              </a:r>
            </a:p>
          </p:txBody>
        </p:sp>
      </p:grp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8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Lumo</a:t>
            </a:r>
            <a:r>
              <a:rPr lang="fr-FR" b="1" dirty="0" smtClean="0"/>
              <a:t>: </a:t>
            </a:r>
            <a:r>
              <a:rPr lang="fr-FR" b="1" dirty="0" err="1" smtClean="0"/>
              <a:t>Normals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silhouettes</a:t>
            </a:r>
            <a:r>
              <a:rPr lang="fr-FR" dirty="0" smtClean="0"/>
              <a:t> </a:t>
            </a:r>
            <a:r>
              <a:rPr lang="fr-FR" sz="3100" dirty="0" smtClean="0">
                <a:solidFill>
                  <a:schemeClr val="bg1">
                    <a:lumMod val="65000"/>
                  </a:schemeClr>
                </a:solidFill>
              </a:rPr>
              <a:t>[Johnston 2002]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11475" y="1345912"/>
            <a:ext cx="838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Along silhouettes, </a:t>
            </a:r>
            <a:r>
              <a:rPr lang="en-US" sz="2400" b="1" i="1" dirty="0" smtClean="0"/>
              <a:t>2D </a:t>
            </a:r>
            <a:r>
              <a:rPr lang="en-US" sz="2400" b="1" i="1" dirty="0" err="1" smtClean="0"/>
              <a:t>normals</a:t>
            </a:r>
            <a:r>
              <a:rPr lang="en-US" sz="2400" b="1" i="1" dirty="0" smtClean="0"/>
              <a:t> coincide </a:t>
            </a:r>
            <a:r>
              <a:rPr lang="en-US" sz="2400" dirty="0" smtClean="0"/>
              <a:t>with </a:t>
            </a:r>
            <a:r>
              <a:rPr lang="en-US" sz="2400" b="1" i="1" dirty="0" smtClean="0"/>
              <a:t>surface</a:t>
            </a:r>
            <a:r>
              <a:rPr lang="en-US" sz="2400" dirty="0" smtClean="0"/>
              <a:t> </a:t>
            </a:r>
            <a:r>
              <a:rPr lang="en-US" sz="2400" dirty="0" err="1" smtClean="0"/>
              <a:t>normals</a:t>
            </a:r>
            <a:endParaRPr lang="en-US" sz="2400" dirty="0" smtClean="0"/>
          </a:p>
        </p:txBody>
      </p:sp>
      <p:pic>
        <p:nvPicPr>
          <p:cNvPr id="10" name="Image 9" descr="lumo_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72" y="2380361"/>
            <a:ext cx="2023978" cy="26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8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12365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Ground</a:t>
            </a:r>
            <a:r>
              <a:rPr lang="fr-FR" b="1" dirty="0" smtClean="0"/>
              <a:t> </a:t>
            </a:r>
            <a:r>
              <a:rPr lang="fr-FR" b="1" dirty="0" err="1" smtClean="0"/>
              <a:t>Truth</a:t>
            </a:r>
            <a:endParaRPr lang="fr-FR" b="1" dirty="0"/>
          </a:p>
        </p:txBody>
      </p:sp>
      <p:pic>
        <p:nvPicPr>
          <p:cNvPr id="4" name="Image 3" descr="ground_tr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1" y="1387803"/>
            <a:ext cx="8635216" cy="27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0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101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12365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Ground</a:t>
            </a:r>
            <a:r>
              <a:rPr lang="fr-FR" b="1" dirty="0" smtClean="0"/>
              <a:t> </a:t>
            </a:r>
            <a:r>
              <a:rPr lang="fr-FR" b="1" dirty="0" err="1" smtClean="0"/>
              <a:t>Truth</a:t>
            </a:r>
            <a:endParaRPr lang="fr-FR" b="1" dirty="0"/>
          </a:p>
        </p:txBody>
      </p:sp>
      <p:pic>
        <p:nvPicPr>
          <p:cNvPr id="4" name="Image 3" descr="ellipso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0" y="1798167"/>
            <a:ext cx="7860792" cy="20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102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12365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Singularities</a:t>
            </a:r>
            <a:endParaRPr lang="fr-FR" b="1" dirty="0"/>
          </a:p>
        </p:txBody>
      </p:sp>
      <p:pic>
        <p:nvPicPr>
          <p:cNvPr id="4" name="Image 3" descr="singular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23" y="1533508"/>
            <a:ext cx="6801249" cy="24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0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103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12365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Harmonic</a:t>
            </a:r>
            <a:r>
              <a:rPr lang="fr-FR" b="1" dirty="0" smtClean="0"/>
              <a:t> vs. </a:t>
            </a:r>
            <a:r>
              <a:rPr lang="fr-FR" b="1" dirty="0" err="1" smtClean="0"/>
              <a:t>BendFields</a:t>
            </a:r>
            <a:r>
              <a:rPr lang="fr-FR" b="1" dirty="0" smtClean="0"/>
              <a:t> </a:t>
            </a:r>
            <a:r>
              <a:rPr lang="fr-FR" b="1" dirty="0" err="1" smtClean="0"/>
              <a:t>energy</a:t>
            </a:r>
            <a:endParaRPr lang="fr-FR" b="1" dirty="0"/>
          </a:p>
        </p:txBody>
      </p:sp>
      <p:pic>
        <p:nvPicPr>
          <p:cNvPr id="5" name="Image 4" descr="har_vs_coons_vs_c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17" y="1262513"/>
            <a:ext cx="5658249" cy="36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104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12365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Harmonic</a:t>
            </a:r>
            <a:r>
              <a:rPr lang="fr-FR" b="1" dirty="0" smtClean="0"/>
              <a:t> vs. </a:t>
            </a:r>
            <a:r>
              <a:rPr lang="fr-FR" b="1" dirty="0" err="1" smtClean="0"/>
              <a:t>BendFields</a:t>
            </a:r>
            <a:r>
              <a:rPr lang="fr-FR" b="1" dirty="0" smtClean="0"/>
              <a:t> </a:t>
            </a:r>
            <a:r>
              <a:rPr lang="fr-FR" b="1" dirty="0" err="1" smtClean="0"/>
              <a:t>energy</a:t>
            </a:r>
            <a:endParaRPr lang="fr-FR" b="1" dirty="0"/>
          </a:p>
        </p:txBody>
      </p:sp>
      <p:pic>
        <p:nvPicPr>
          <p:cNvPr id="5" name="Image 4" descr="harmonic_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19" y="945305"/>
            <a:ext cx="4981836" cy="40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12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3659"/>
            <a:ext cx="8229600" cy="857250"/>
          </a:xfrm>
        </p:spPr>
        <p:txBody>
          <a:bodyPr>
            <a:normAutofit/>
          </a:bodyPr>
          <a:lstStyle/>
          <a:p>
            <a:r>
              <a:rPr lang="fr-FR" b="1" dirty="0" smtClean="0"/>
              <a:t>Inverse </a:t>
            </a:r>
            <a:r>
              <a:rPr lang="fr-FR" b="1" dirty="0" err="1" smtClean="0"/>
              <a:t>order</a:t>
            </a:r>
            <a:r>
              <a:rPr lang="fr-FR" b="1" dirty="0" smtClean="0"/>
              <a:t> of </a:t>
            </a:r>
            <a:r>
              <a:rPr lang="fr-FR" b="1" dirty="0" err="1" smtClean="0"/>
              <a:t>operations</a:t>
            </a:r>
            <a:endParaRPr lang="fr-FR" b="1" dirty="0"/>
          </a:p>
        </p:txBody>
      </p:sp>
      <p:grpSp>
        <p:nvGrpSpPr>
          <p:cNvPr id="38" name="Grouper 37"/>
          <p:cNvGrpSpPr/>
          <p:nvPr/>
        </p:nvGrpSpPr>
        <p:grpSpPr>
          <a:xfrm>
            <a:off x="1399307" y="1043023"/>
            <a:ext cx="6307120" cy="3977186"/>
            <a:chOff x="150345" y="1245035"/>
            <a:chExt cx="8790453" cy="5684669"/>
          </a:xfrm>
        </p:grpSpPr>
        <p:pic>
          <p:nvPicPr>
            <p:cNvPr id="43" name="Image 42" descr="sketc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92" y="3671303"/>
              <a:ext cx="2475245" cy="2864556"/>
            </a:xfrm>
            <a:prstGeom prst="rect">
              <a:avLst/>
            </a:prstGeom>
          </p:spPr>
        </p:pic>
        <p:pic>
          <p:nvPicPr>
            <p:cNvPr id="45" name="Image 44" descr="bendfiel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779" y="3687840"/>
              <a:ext cx="2528026" cy="2857146"/>
            </a:xfrm>
            <a:prstGeom prst="rect">
              <a:avLst/>
            </a:prstGeom>
          </p:spPr>
        </p:pic>
        <p:pic>
          <p:nvPicPr>
            <p:cNvPr id="46" name="Image 45" descr="normal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599" y="3726916"/>
              <a:ext cx="2469088" cy="2760411"/>
            </a:xfrm>
            <a:prstGeom prst="rect">
              <a:avLst/>
            </a:prstGeom>
          </p:spPr>
        </p:pic>
        <p:cxnSp>
          <p:nvCxnSpPr>
            <p:cNvPr id="47" name="Connecteur droit avec flèche 46"/>
            <p:cNvCxnSpPr/>
            <p:nvPr/>
          </p:nvCxnSpPr>
          <p:spPr>
            <a:xfrm>
              <a:off x="5922033" y="5251863"/>
              <a:ext cx="4586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>
              <a:off x="2917752" y="5251863"/>
              <a:ext cx="4586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r 48"/>
            <p:cNvGrpSpPr/>
            <p:nvPr/>
          </p:nvGrpSpPr>
          <p:grpSpPr>
            <a:xfrm>
              <a:off x="3353486" y="1274342"/>
              <a:ext cx="2587205" cy="2223928"/>
              <a:chOff x="2586168" y="1234799"/>
              <a:chExt cx="3844615" cy="3304797"/>
            </a:xfrm>
          </p:grpSpPr>
          <p:pic>
            <p:nvPicPr>
              <p:cNvPr id="50" name="Image 49" descr="mouse_curves_hidden_removed.png"/>
              <p:cNvPicPr preferRelativeResize="0">
                <a:picLocks/>
              </p:cNvPicPr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7" r="7825"/>
              <a:stretch/>
            </p:blipFill>
            <p:spPr>
              <a:xfrm>
                <a:off x="2586168" y="1234799"/>
                <a:ext cx="3844615" cy="3304797"/>
              </a:xfrm>
              <a:prstGeom prst="rect">
                <a:avLst/>
              </a:prstGeom>
            </p:spPr>
          </p:pic>
          <p:cxnSp>
            <p:nvCxnSpPr>
              <p:cNvPr id="51" name="Straight Connector 9"/>
              <p:cNvCxnSpPr/>
              <p:nvPr/>
            </p:nvCxnSpPr>
            <p:spPr>
              <a:xfrm flipV="1">
                <a:off x="5023327" y="1987953"/>
                <a:ext cx="28145" cy="455662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16"/>
              <p:cNvCxnSpPr/>
              <p:nvPr/>
            </p:nvCxnSpPr>
            <p:spPr>
              <a:xfrm flipV="1">
                <a:off x="3953799" y="1448597"/>
                <a:ext cx="0" cy="455662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18"/>
              <p:cNvCxnSpPr/>
              <p:nvPr/>
            </p:nvCxnSpPr>
            <p:spPr>
              <a:xfrm flipV="1">
                <a:off x="4704346" y="1309107"/>
                <a:ext cx="46909" cy="520757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19"/>
              <p:cNvCxnSpPr/>
              <p:nvPr/>
            </p:nvCxnSpPr>
            <p:spPr>
              <a:xfrm flipV="1">
                <a:off x="5561131" y="1764771"/>
                <a:ext cx="81426" cy="505120"/>
              </a:xfrm>
              <a:prstGeom prst="line">
                <a:avLst/>
              </a:prstGeom>
              <a:ln w="28575" cmpd="sng">
                <a:solidFill>
                  <a:srgbClr val="00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Image 54" descr="mouse_curves_hidden_removed.png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45" y="1245035"/>
              <a:ext cx="2949680" cy="2208983"/>
            </a:xfrm>
            <a:prstGeom prst="rect">
              <a:avLst/>
            </a:prstGeom>
          </p:spPr>
        </p:pic>
        <p:pic>
          <p:nvPicPr>
            <p:cNvPr id="56" name="Image 55" descr="mouse_normals.png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2390" y="1393215"/>
              <a:ext cx="2698408" cy="1940158"/>
            </a:xfrm>
            <a:prstGeom prst="rect">
              <a:avLst/>
            </a:prstGeom>
          </p:spPr>
        </p:pic>
        <p:cxnSp>
          <p:nvCxnSpPr>
            <p:cNvPr id="57" name="Connecteur droit avec flèche 56"/>
            <p:cNvCxnSpPr/>
            <p:nvPr/>
          </p:nvCxnSpPr>
          <p:spPr>
            <a:xfrm>
              <a:off x="2970359" y="1992813"/>
              <a:ext cx="4586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>
              <a:off x="6013069" y="1992813"/>
              <a:ext cx="4586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875024" y="3245452"/>
              <a:ext cx="877844" cy="527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Curves</a:t>
              </a:r>
              <a:endParaRPr lang="fr-FR" dirty="0"/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2821846" y="3228643"/>
              <a:ext cx="3091723" cy="527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Normals</a:t>
              </a:r>
              <a:r>
                <a:rPr lang="fr-FR" dirty="0" smtClean="0"/>
                <a:t> </a:t>
              </a:r>
              <a:r>
                <a:rPr lang="fr-FR" dirty="0" err="1" smtClean="0"/>
                <a:t>at</a:t>
              </a:r>
              <a:r>
                <a:rPr lang="fr-FR" dirty="0" smtClean="0"/>
                <a:t> </a:t>
              </a:r>
              <a:r>
                <a:rPr lang="fr-FR" dirty="0" err="1" smtClean="0"/>
                <a:t>each</a:t>
              </a:r>
              <a:r>
                <a:rPr lang="fr-FR" dirty="0" smtClean="0"/>
                <a:t> intersection</a:t>
              </a:r>
              <a:endParaRPr lang="fr-FR" dirty="0"/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6958191" y="3243484"/>
              <a:ext cx="1424457" cy="527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Propagation</a:t>
              </a:r>
              <a:endParaRPr lang="fr-FR" dirty="0"/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3843303" y="6401811"/>
              <a:ext cx="1424457" cy="527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Propagation</a:t>
              </a:r>
              <a:endParaRPr lang="fr-FR" dirty="0"/>
            </a:p>
          </p:txBody>
        </p:sp>
        <p:sp>
          <p:nvSpPr>
            <p:cNvPr id="63" name="ZoneTexte 62"/>
            <p:cNvSpPr txBox="1"/>
            <p:nvPr/>
          </p:nvSpPr>
          <p:spPr>
            <a:xfrm>
              <a:off x="6428348" y="6401811"/>
              <a:ext cx="2266850" cy="527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Normal </a:t>
              </a:r>
              <a:r>
                <a:rPr lang="fr-FR" dirty="0" err="1" smtClean="0"/>
                <a:t>at</a:t>
              </a:r>
              <a:r>
                <a:rPr lang="fr-FR" dirty="0" smtClean="0"/>
                <a:t> </a:t>
              </a:r>
              <a:r>
                <a:rPr lang="fr-FR" dirty="0" err="1" smtClean="0"/>
                <a:t>each</a:t>
              </a:r>
              <a:r>
                <a:rPr lang="fr-FR" dirty="0" smtClean="0"/>
                <a:t> pixel</a:t>
              </a:r>
              <a:endParaRPr lang="fr-FR" dirty="0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892134" y="6401811"/>
              <a:ext cx="1216154" cy="527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Directions</a:t>
              </a:r>
              <a:endParaRPr lang="fr-FR" dirty="0"/>
            </a:p>
          </p:txBody>
        </p:sp>
      </p:grpSp>
      <p:sp>
        <p:nvSpPr>
          <p:cNvPr id="39" name="ZoneTexte 38"/>
          <p:cNvSpPr txBox="1"/>
          <p:nvPr/>
        </p:nvSpPr>
        <p:spPr>
          <a:xfrm rot="16200000">
            <a:off x="-588280" y="1518896"/>
            <a:ext cx="2044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/>
              <a:t>CrossShade</a:t>
            </a: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2000" b="1" dirty="0" smtClean="0"/>
              <a:t>[</a:t>
            </a:r>
            <a:r>
              <a:rPr lang="fr-FR" sz="2000" b="1" dirty="0" err="1" smtClean="0"/>
              <a:t>Shao</a:t>
            </a:r>
            <a:r>
              <a:rPr lang="fr-FR" sz="2000" b="1" dirty="0" smtClean="0"/>
              <a:t> et al. 2012]</a:t>
            </a:r>
            <a:endParaRPr lang="fr-FR" sz="2000" b="1" dirty="0"/>
          </a:p>
        </p:txBody>
      </p:sp>
      <p:sp>
        <p:nvSpPr>
          <p:cNvPr id="65" name="ZoneTexte 64"/>
          <p:cNvSpPr txBox="1"/>
          <p:nvPr/>
        </p:nvSpPr>
        <p:spPr>
          <a:xfrm rot="16200000">
            <a:off x="-321652" y="3769482"/>
            <a:ext cx="151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Our solution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00698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106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511475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Automatic</a:t>
            </a:r>
            <a:r>
              <a:rPr lang="fr-FR" b="1" dirty="0" smtClean="0"/>
              <a:t> </a:t>
            </a:r>
            <a:r>
              <a:rPr lang="fr-FR" b="1" dirty="0" err="1" smtClean="0"/>
              <a:t>vectorization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sz="3100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fr-FR" sz="3100" dirty="0" err="1" smtClean="0">
                <a:solidFill>
                  <a:schemeClr val="bg1">
                    <a:lumMod val="65000"/>
                  </a:schemeClr>
                </a:solidFill>
              </a:rPr>
              <a:t>Noris</a:t>
            </a:r>
            <a:r>
              <a:rPr lang="fr-FR" sz="3100" dirty="0" smtClean="0">
                <a:solidFill>
                  <a:schemeClr val="bg1">
                    <a:lumMod val="65000"/>
                  </a:schemeClr>
                </a:solidFill>
              </a:rPr>
              <a:t> et al. 2013]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11475" y="1401606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smtClean="0"/>
              <a:t>Rough</a:t>
            </a:r>
            <a:r>
              <a:rPr lang="fr-FR" sz="2800" dirty="0" smtClean="0"/>
              <a:t> sketches </a:t>
            </a:r>
            <a:r>
              <a:rPr lang="fr-FR" sz="2800" dirty="0" err="1" smtClean="0"/>
              <a:t>yield</a:t>
            </a:r>
            <a:r>
              <a:rPr lang="fr-FR" sz="2800" dirty="0" smtClean="0"/>
              <a:t> </a:t>
            </a:r>
            <a:r>
              <a:rPr lang="fr-FR" sz="2800" b="1" i="1" dirty="0" err="1" smtClean="0"/>
              <a:t>noisy</a:t>
            </a:r>
            <a:r>
              <a:rPr lang="fr-FR" sz="2800" dirty="0" smtClean="0"/>
              <a:t> </a:t>
            </a:r>
            <a:r>
              <a:rPr lang="fr-FR" sz="2800" dirty="0" err="1" smtClean="0"/>
              <a:t>curves</a:t>
            </a:r>
            <a:endParaRPr lang="fr-FR" sz="2800" dirty="0"/>
          </a:p>
        </p:txBody>
      </p:sp>
      <p:pic>
        <p:nvPicPr>
          <p:cNvPr id="6" name="Image 5" descr="curves_sketchy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70" y="1960491"/>
            <a:ext cx="2552926" cy="2873837"/>
          </a:xfrm>
          <a:prstGeom prst="rect">
            <a:avLst/>
          </a:prstGeom>
        </p:spPr>
      </p:pic>
      <p:pic>
        <p:nvPicPr>
          <p:cNvPr id="7" name="Image 6" descr="vector_r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94" y="2016185"/>
            <a:ext cx="2471412" cy="277975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165897" y="4681195"/>
            <a:ext cx="140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Input bitmap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270396" y="4680904"/>
            <a:ext cx="146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Vector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5775403" y="2312258"/>
            <a:ext cx="525478" cy="525478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r 10"/>
          <p:cNvGrpSpPr/>
          <p:nvPr/>
        </p:nvGrpSpPr>
        <p:grpSpPr>
          <a:xfrm>
            <a:off x="6479139" y="1582142"/>
            <a:ext cx="1766973" cy="1766973"/>
            <a:chOff x="5608744" y="4301067"/>
            <a:chExt cx="1524000" cy="1524000"/>
          </a:xfrm>
        </p:grpSpPr>
        <p:pic>
          <p:nvPicPr>
            <p:cNvPr id="12" name="Image 11" descr="zoom_vecto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744" y="4301067"/>
              <a:ext cx="1524000" cy="1524000"/>
            </a:xfrm>
            <a:prstGeom prst="rect">
              <a:avLst/>
            </a:prstGeom>
          </p:spPr>
        </p:pic>
        <p:sp>
          <p:nvSpPr>
            <p:cNvPr id="13" name="Ellipse 12"/>
            <p:cNvSpPr/>
            <p:nvPr/>
          </p:nvSpPr>
          <p:spPr>
            <a:xfrm>
              <a:off x="5682029" y="4392338"/>
              <a:ext cx="1382473" cy="1382473"/>
            </a:xfrm>
            <a:prstGeom prst="ellipse">
              <a:avLst/>
            </a:prstGeom>
            <a:noFill/>
            <a:ln w="57150" cmpd="sng"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Forme libre 13"/>
          <p:cNvSpPr/>
          <p:nvPr/>
        </p:nvSpPr>
        <p:spPr>
          <a:xfrm>
            <a:off x="3569872" y="3054963"/>
            <a:ext cx="1854285" cy="186960"/>
          </a:xfrm>
          <a:custGeom>
            <a:avLst/>
            <a:gdLst>
              <a:gd name="connsiteX0" fmla="*/ 0 w 2570070"/>
              <a:gd name="connsiteY0" fmla="*/ 256960 h 266961"/>
              <a:gd name="connsiteX1" fmla="*/ 2570070 w 2570070"/>
              <a:gd name="connsiteY1" fmla="*/ 266961 h 26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070" h="266961">
                <a:moveTo>
                  <a:pt x="0" y="256960"/>
                </a:moveTo>
                <a:cubicBezTo>
                  <a:pt x="776688" y="32777"/>
                  <a:pt x="1553376" y="-191406"/>
                  <a:pt x="2570070" y="266961"/>
                </a:cubicBezTo>
              </a:path>
            </a:pathLst>
          </a:custGeom>
          <a:ln w="38100" cmpd="sng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98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107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511475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Automatic</a:t>
            </a:r>
            <a:r>
              <a:rPr lang="fr-FR" b="1" dirty="0" smtClean="0"/>
              <a:t> </a:t>
            </a:r>
            <a:r>
              <a:rPr lang="fr-FR" b="1" dirty="0" err="1" smtClean="0"/>
              <a:t>vectorization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sz="3100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fr-FR" sz="3100" dirty="0" err="1" smtClean="0">
                <a:solidFill>
                  <a:schemeClr val="bg1">
                    <a:lumMod val="65000"/>
                  </a:schemeClr>
                </a:solidFill>
              </a:rPr>
              <a:t>Noris</a:t>
            </a:r>
            <a:r>
              <a:rPr lang="fr-FR" sz="3100" dirty="0" smtClean="0">
                <a:solidFill>
                  <a:schemeClr val="bg1">
                    <a:lumMod val="65000"/>
                  </a:schemeClr>
                </a:solidFill>
              </a:rPr>
              <a:t> et al. 2013]</a:t>
            </a:r>
            <a:endParaRPr lang="fr-FR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511475" y="1401607"/>
            <a:ext cx="8389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smtClean="0">
                <a:solidFill>
                  <a:schemeClr val="bg1">
                    <a:lumMod val="50000"/>
                  </a:schemeClr>
                </a:solidFill>
              </a:rPr>
              <a:t>Rough</a:t>
            </a: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</a:rPr>
              <a:t> sketches </a:t>
            </a:r>
            <a:r>
              <a:rPr lang="fr-FR" sz="2800" dirty="0" err="1" smtClean="0">
                <a:solidFill>
                  <a:schemeClr val="bg1">
                    <a:lumMod val="50000"/>
                  </a:schemeClr>
                </a:solidFill>
              </a:rPr>
              <a:t>yield</a:t>
            </a: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b="1" i="1" dirty="0" err="1" smtClean="0">
                <a:solidFill>
                  <a:schemeClr val="bg1">
                    <a:lumMod val="50000"/>
                  </a:schemeClr>
                </a:solidFill>
              </a:rPr>
              <a:t>noisy</a:t>
            </a:r>
            <a:r>
              <a:rPr lang="fr-FR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bg1">
                    <a:lumMod val="50000"/>
                  </a:schemeClr>
                </a:solidFill>
              </a:rPr>
              <a:t>curves</a:t>
            </a:r>
            <a:endParaRPr lang="fr-FR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fr-FR" sz="2800" b="1" i="1" dirty="0" err="1" smtClean="0"/>
              <a:t>Smoothin</a:t>
            </a:r>
            <a:r>
              <a:rPr lang="fr-FR" sz="2800" b="1" dirty="0" err="1" smtClean="0"/>
              <a:t>g</a:t>
            </a:r>
            <a:r>
              <a:rPr lang="fr-FR" sz="2800" dirty="0" smtClean="0"/>
              <a:t> </a:t>
            </a:r>
            <a:r>
              <a:rPr lang="fr-FR" sz="2800" dirty="0" err="1" smtClean="0"/>
              <a:t>yields</a:t>
            </a:r>
            <a:r>
              <a:rPr lang="fr-FR" sz="2800" dirty="0" smtClean="0"/>
              <a:t> </a:t>
            </a:r>
            <a:r>
              <a:rPr lang="fr-FR" sz="2800" b="1" i="1" dirty="0" err="1" smtClean="0"/>
              <a:t>ambiguous</a:t>
            </a:r>
            <a:r>
              <a:rPr lang="fr-FR" sz="2800" dirty="0" smtClean="0"/>
              <a:t> </a:t>
            </a:r>
            <a:r>
              <a:rPr lang="fr-FR" sz="2800" dirty="0" err="1" smtClean="0"/>
              <a:t>junctions</a:t>
            </a:r>
            <a:endParaRPr lang="fr-FR" sz="2800" dirty="0"/>
          </a:p>
        </p:txBody>
      </p:sp>
      <p:pic>
        <p:nvPicPr>
          <p:cNvPr id="7" name="Image 6" descr="curves_sketchy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72" y="2444667"/>
            <a:ext cx="2207554" cy="24850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55" y="2533779"/>
            <a:ext cx="2075864" cy="2378851"/>
          </a:xfrm>
          <a:prstGeom prst="rect">
            <a:avLst/>
          </a:prstGeom>
        </p:spPr>
      </p:pic>
      <p:pic>
        <p:nvPicPr>
          <p:cNvPr id="10" name="Image 9" descr="vectoriz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47" y="2579489"/>
            <a:ext cx="1949679" cy="2350229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6863797" y="2972543"/>
            <a:ext cx="255222" cy="255222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7425266" y="3011600"/>
            <a:ext cx="255222" cy="255222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r 15"/>
          <p:cNvGrpSpPr/>
          <p:nvPr/>
        </p:nvGrpSpPr>
        <p:grpSpPr>
          <a:xfrm>
            <a:off x="5802040" y="2906748"/>
            <a:ext cx="902840" cy="902840"/>
            <a:chOff x="6919667" y="1788253"/>
            <a:chExt cx="656413" cy="656413"/>
          </a:xfrm>
        </p:grpSpPr>
        <p:pic>
          <p:nvPicPr>
            <p:cNvPr id="11" name="Image 10" descr="vectorized_zoom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856" y="1795442"/>
              <a:ext cx="649224" cy="649224"/>
            </a:xfrm>
            <a:prstGeom prst="rect">
              <a:avLst/>
            </a:prstGeom>
          </p:spPr>
        </p:pic>
        <p:sp>
          <p:nvSpPr>
            <p:cNvPr id="14" name="Ellipse 13"/>
            <p:cNvSpPr/>
            <p:nvPr/>
          </p:nvSpPr>
          <p:spPr>
            <a:xfrm>
              <a:off x="6919667" y="1788253"/>
              <a:ext cx="656413" cy="656413"/>
            </a:xfrm>
            <a:prstGeom prst="ellipse">
              <a:avLst/>
            </a:prstGeom>
            <a:noFill/>
            <a:ln w="31750"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7425268" y="3315422"/>
            <a:ext cx="988331" cy="988331"/>
            <a:chOff x="7028146" y="2062152"/>
            <a:chExt cx="679704" cy="679704"/>
          </a:xfrm>
        </p:grpSpPr>
        <p:pic>
          <p:nvPicPr>
            <p:cNvPr id="17" name="Image 16" descr="vectorized_zoom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8146" y="2062152"/>
              <a:ext cx="679704" cy="679704"/>
            </a:xfrm>
            <a:prstGeom prst="rect">
              <a:avLst/>
            </a:prstGeom>
          </p:spPr>
        </p:pic>
        <p:sp>
          <p:nvSpPr>
            <p:cNvPr id="15" name="Ellipse 14"/>
            <p:cNvSpPr/>
            <p:nvPr/>
          </p:nvSpPr>
          <p:spPr>
            <a:xfrm>
              <a:off x="7028146" y="2062152"/>
              <a:ext cx="656413" cy="656413"/>
            </a:xfrm>
            <a:prstGeom prst="ellipse">
              <a:avLst/>
            </a:prstGeom>
            <a:noFill/>
            <a:ln w="31750"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708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ube_fore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2" y="1686608"/>
            <a:ext cx="4095473" cy="409547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108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Limitations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11475" y="1093332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/>
              <a:t>Ambiguity</a:t>
            </a:r>
            <a:r>
              <a:rPr lang="fr-FR" sz="2800" b="1" i="1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</a:t>
            </a:r>
            <a:r>
              <a:rPr lang="fr-FR" sz="2800" dirty="0" err="1"/>
              <a:t>crossings</a:t>
            </a:r>
            <a:r>
              <a:rPr lang="fr-FR" sz="2800" dirty="0"/>
              <a:t> and </a:t>
            </a:r>
            <a:r>
              <a:rPr lang="fr-FR" sz="2800" dirty="0" err="1"/>
              <a:t>sharp</a:t>
            </a:r>
            <a:r>
              <a:rPr lang="fr-FR" sz="2800" dirty="0"/>
              <a:t> </a:t>
            </a:r>
            <a:r>
              <a:rPr lang="fr-FR" sz="2800" dirty="0" err="1" smtClean="0"/>
              <a:t>turns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88561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ube_fore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2" y="1686608"/>
            <a:ext cx="4095473" cy="409547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109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Limitations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11475" y="1093332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/>
              <a:t>Ambiguity</a:t>
            </a:r>
            <a:r>
              <a:rPr lang="fr-FR" sz="2800" b="1" i="1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</a:t>
            </a:r>
            <a:r>
              <a:rPr lang="fr-FR" sz="2800" dirty="0" err="1"/>
              <a:t>crossings</a:t>
            </a:r>
            <a:r>
              <a:rPr lang="fr-FR" sz="2800" dirty="0"/>
              <a:t> and </a:t>
            </a:r>
            <a:r>
              <a:rPr lang="fr-FR" sz="2800" dirty="0" err="1"/>
              <a:t>sharp</a:t>
            </a:r>
            <a:r>
              <a:rPr lang="fr-FR" sz="2800" dirty="0"/>
              <a:t> </a:t>
            </a:r>
            <a:r>
              <a:rPr lang="fr-FR" sz="2800" dirty="0" err="1" smtClean="0"/>
              <a:t>turns</a:t>
            </a:r>
            <a:endParaRPr lang="fr-FR" sz="2800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2191898" y="2729374"/>
            <a:ext cx="911582" cy="17409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2191898" y="2729374"/>
            <a:ext cx="911582" cy="174096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1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11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Lumo</a:t>
            </a:r>
            <a:r>
              <a:rPr lang="fr-FR" b="1" dirty="0" smtClean="0"/>
              <a:t>: </a:t>
            </a:r>
            <a:r>
              <a:rPr lang="fr-FR" b="1" dirty="0" err="1" smtClean="0"/>
              <a:t>Normals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silhouettes</a:t>
            </a:r>
            <a:r>
              <a:rPr lang="fr-FR" dirty="0" smtClean="0"/>
              <a:t> </a:t>
            </a:r>
            <a:r>
              <a:rPr lang="fr-FR" sz="3100" dirty="0" smtClean="0">
                <a:solidFill>
                  <a:schemeClr val="bg1">
                    <a:lumMod val="65000"/>
                  </a:schemeClr>
                </a:solidFill>
              </a:rPr>
              <a:t>[Johnston 2002]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11475" y="1345912"/>
            <a:ext cx="838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Along silhouettes, </a:t>
            </a:r>
            <a:r>
              <a:rPr lang="en-US" sz="2400" b="1" i="1" dirty="0" smtClean="0"/>
              <a:t>2D </a:t>
            </a:r>
            <a:r>
              <a:rPr lang="en-US" sz="2400" b="1" i="1" dirty="0" err="1" smtClean="0"/>
              <a:t>normals</a:t>
            </a:r>
            <a:r>
              <a:rPr lang="en-US" sz="2400" b="1" i="1" dirty="0" smtClean="0"/>
              <a:t> coincide </a:t>
            </a:r>
            <a:r>
              <a:rPr lang="en-US" sz="2400" dirty="0" smtClean="0"/>
              <a:t>with </a:t>
            </a:r>
            <a:r>
              <a:rPr lang="en-US" sz="2400" b="1" i="1" dirty="0" smtClean="0"/>
              <a:t>surface</a:t>
            </a:r>
            <a:r>
              <a:rPr lang="en-US" sz="2400" dirty="0" smtClean="0"/>
              <a:t> </a:t>
            </a:r>
            <a:r>
              <a:rPr lang="en-US" sz="2400" dirty="0" err="1" smtClean="0"/>
              <a:t>normals</a:t>
            </a:r>
            <a:endParaRPr lang="en-US" sz="2400" dirty="0" smtClean="0"/>
          </a:p>
        </p:txBody>
      </p:sp>
      <p:pic>
        <p:nvPicPr>
          <p:cNvPr id="10" name="Image 9" descr="lumo_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72" y="2380361"/>
            <a:ext cx="2023978" cy="2659607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H="1" flipV="1">
            <a:off x="1435880" y="4110654"/>
            <a:ext cx="191795" cy="176245"/>
          </a:xfrm>
          <a:prstGeom prst="straightConnector1">
            <a:avLst/>
          </a:prstGeom>
          <a:ln>
            <a:solidFill>
              <a:srgbClr val="3EE79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1631993" y="3918857"/>
            <a:ext cx="248298" cy="116115"/>
          </a:xfrm>
          <a:prstGeom prst="straightConnector1">
            <a:avLst/>
          </a:prstGeom>
          <a:ln>
            <a:solidFill>
              <a:srgbClr val="1EAF9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 flipV="1">
            <a:off x="1235474" y="4418896"/>
            <a:ext cx="232889" cy="58076"/>
          </a:xfrm>
          <a:prstGeom prst="straightConnector1">
            <a:avLst/>
          </a:prstGeom>
          <a:ln>
            <a:solidFill>
              <a:srgbClr val="1681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1343467" y="4660788"/>
            <a:ext cx="185754" cy="194380"/>
          </a:xfrm>
          <a:prstGeom prst="straightConnector1">
            <a:avLst/>
          </a:prstGeom>
          <a:ln>
            <a:solidFill>
              <a:srgbClr val="4015D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1723614" y="4784544"/>
            <a:ext cx="43199" cy="240305"/>
          </a:xfrm>
          <a:prstGeom prst="straightConnector1">
            <a:avLst/>
          </a:prstGeom>
          <a:ln>
            <a:solidFill>
              <a:srgbClr val="6605D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1922024" y="3596987"/>
            <a:ext cx="42618" cy="264234"/>
          </a:xfrm>
          <a:prstGeom prst="straightConnector1">
            <a:avLst/>
          </a:prstGeom>
          <a:ln>
            <a:solidFill>
              <a:srgbClr val="6605D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H="1">
            <a:off x="1627673" y="3536296"/>
            <a:ext cx="89558" cy="248213"/>
          </a:xfrm>
          <a:prstGeom prst="straightConnector1">
            <a:avLst/>
          </a:prstGeom>
          <a:ln>
            <a:solidFill>
              <a:srgbClr val="6605D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H="1" flipV="1">
            <a:off x="1235472" y="3264565"/>
            <a:ext cx="261084" cy="66182"/>
          </a:xfrm>
          <a:prstGeom prst="straightConnector1">
            <a:avLst/>
          </a:prstGeom>
          <a:ln>
            <a:solidFill>
              <a:srgbClr val="1681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H="1" flipV="1">
            <a:off x="1516435" y="2936403"/>
            <a:ext cx="137908" cy="248394"/>
          </a:xfrm>
          <a:prstGeom prst="straightConnector1">
            <a:avLst/>
          </a:prstGeom>
          <a:ln>
            <a:solidFill>
              <a:srgbClr val="3EE79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H="1">
            <a:off x="1378811" y="2791500"/>
            <a:ext cx="283772" cy="85236"/>
          </a:xfrm>
          <a:prstGeom prst="straightConnector1">
            <a:avLst/>
          </a:prstGeom>
          <a:ln>
            <a:solidFill>
              <a:srgbClr val="4015D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H="1" flipV="1">
            <a:off x="1370572" y="2471865"/>
            <a:ext cx="267870" cy="67162"/>
          </a:xfrm>
          <a:prstGeom prst="straightConnector1">
            <a:avLst/>
          </a:prstGeom>
          <a:ln>
            <a:solidFill>
              <a:srgbClr val="1681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1776218" y="2322646"/>
            <a:ext cx="131182" cy="257919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V="1">
            <a:off x="1932972" y="2453735"/>
            <a:ext cx="180831" cy="253658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2333800" y="2287024"/>
            <a:ext cx="0" cy="293541"/>
          </a:xfrm>
          <a:prstGeom prst="straightConnector1">
            <a:avLst/>
          </a:prstGeom>
          <a:ln>
            <a:solidFill>
              <a:srgbClr val="8AF5C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 flipV="1">
            <a:off x="2569766" y="2336451"/>
            <a:ext cx="269259" cy="167920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2574367" y="2718138"/>
            <a:ext cx="310671" cy="50352"/>
          </a:xfrm>
          <a:prstGeom prst="straightConnector1">
            <a:avLst/>
          </a:prstGeom>
          <a:ln>
            <a:solidFill>
              <a:srgbClr val="D868D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803600" y="2830018"/>
            <a:ext cx="122848" cy="263100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 flipV="1">
            <a:off x="2956002" y="3152134"/>
            <a:ext cx="269535" cy="93384"/>
          </a:xfrm>
          <a:prstGeom prst="straightConnector1">
            <a:avLst/>
          </a:prstGeom>
          <a:ln>
            <a:solidFill>
              <a:srgbClr val="B476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2731865" y="3491303"/>
            <a:ext cx="153173" cy="259047"/>
          </a:xfrm>
          <a:prstGeom prst="straightConnector1">
            <a:avLst/>
          </a:prstGeom>
          <a:ln>
            <a:solidFill>
              <a:srgbClr val="A01FC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2483976" y="3596987"/>
            <a:ext cx="203205" cy="187521"/>
          </a:xfrm>
          <a:prstGeom prst="straightConnector1">
            <a:avLst/>
          </a:prstGeom>
          <a:ln>
            <a:solidFill>
              <a:srgbClr val="A01FC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V="1">
            <a:off x="2588168" y="3861221"/>
            <a:ext cx="264658" cy="119211"/>
          </a:xfrm>
          <a:prstGeom prst="straightConnector1">
            <a:avLst/>
          </a:prstGeom>
          <a:ln>
            <a:solidFill>
              <a:srgbClr val="B476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flipV="1">
            <a:off x="2752707" y="4034973"/>
            <a:ext cx="264658" cy="162532"/>
          </a:xfrm>
          <a:prstGeom prst="straightConnector1">
            <a:avLst/>
          </a:prstGeom>
          <a:ln>
            <a:solidFill>
              <a:srgbClr val="B476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 flipV="1">
            <a:off x="3129894" y="3980433"/>
            <a:ext cx="49629" cy="254431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>
            <a:off x="3050277" y="4640213"/>
            <a:ext cx="308696" cy="90288"/>
          </a:xfrm>
          <a:prstGeom prst="straightConnector1">
            <a:avLst/>
          </a:prstGeom>
          <a:ln>
            <a:solidFill>
              <a:srgbClr val="D868D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>
            <a:off x="2817404" y="4739399"/>
            <a:ext cx="35422" cy="239592"/>
          </a:xfrm>
          <a:prstGeom prst="straightConnector1">
            <a:avLst/>
          </a:prstGeom>
          <a:ln>
            <a:solidFill>
              <a:srgbClr val="6020E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57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ube_fore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2" y="1686608"/>
            <a:ext cx="4095473" cy="409547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110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Limitations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11475" y="1093332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/>
              <a:t>Ambiguity</a:t>
            </a:r>
            <a:r>
              <a:rPr lang="fr-FR" sz="2800" b="1" i="1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</a:t>
            </a:r>
            <a:r>
              <a:rPr lang="fr-FR" sz="2800" dirty="0" err="1"/>
              <a:t>crossings</a:t>
            </a:r>
            <a:r>
              <a:rPr lang="fr-FR" sz="2800" dirty="0"/>
              <a:t> and </a:t>
            </a:r>
            <a:r>
              <a:rPr lang="fr-FR" sz="2800" dirty="0" err="1"/>
              <a:t>sharp</a:t>
            </a:r>
            <a:r>
              <a:rPr lang="fr-FR" sz="2800" dirty="0"/>
              <a:t> </a:t>
            </a:r>
            <a:r>
              <a:rPr lang="fr-FR" sz="2800" dirty="0" err="1" smtClean="0"/>
              <a:t>turns</a:t>
            </a:r>
            <a:endParaRPr lang="fr-FR" sz="28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2191898" y="2729374"/>
            <a:ext cx="911582" cy="174096"/>
          </a:xfrm>
          <a:prstGeom prst="straightConnector1">
            <a:avLst/>
          </a:prstGeom>
          <a:ln w="38100" cmpd="sng">
            <a:solidFill>
              <a:srgbClr val="FF0000">
                <a:alpha val="39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191898" y="2729374"/>
            <a:ext cx="911582" cy="174096"/>
          </a:xfrm>
          <a:prstGeom prst="straightConnector1">
            <a:avLst/>
          </a:prstGeom>
          <a:ln w="38100" cmpd="sng">
            <a:solidFill>
              <a:srgbClr val="0000FF">
                <a:alpha val="42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>
            <a:off x="1925594" y="2821543"/>
            <a:ext cx="1423707" cy="0"/>
          </a:xfrm>
          <a:prstGeom prst="straightConnector1">
            <a:avLst/>
          </a:prstGeom>
          <a:ln w="57150" cmpd="sng">
            <a:solidFill>
              <a:srgbClr val="B100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84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ube_fore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2" y="1686608"/>
            <a:ext cx="4095473" cy="409547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111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Limitations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11475" y="1093332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/>
              <a:t>Ambiguity</a:t>
            </a:r>
            <a:r>
              <a:rPr lang="fr-FR" sz="2800" b="1" i="1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</a:t>
            </a:r>
            <a:r>
              <a:rPr lang="fr-FR" sz="2800" dirty="0" err="1"/>
              <a:t>crossings</a:t>
            </a:r>
            <a:r>
              <a:rPr lang="fr-FR" sz="2800" dirty="0"/>
              <a:t> and </a:t>
            </a:r>
            <a:r>
              <a:rPr lang="fr-FR" sz="2800" dirty="0" err="1"/>
              <a:t>sharp</a:t>
            </a:r>
            <a:r>
              <a:rPr lang="fr-FR" sz="2800" dirty="0"/>
              <a:t> </a:t>
            </a:r>
            <a:r>
              <a:rPr lang="fr-FR" sz="2800" dirty="0" err="1" smtClean="0"/>
              <a:t>turns</a:t>
            </a:r>
            <a:endParaRPr lang="fr-FR" sz="28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2191898" y="2729374"/>
            <a:ext cx="911582" cy="174096"/>
          </a:xfrm>
          <a:prstGeom prst="straightConnector1">
            <a:avLst/>
          </a:prstGeom>
          <a:ln w="38100" cmpd="sng">
            <a:solidFill>
              <a:srgbClr val="FF0000">
                <a:alpha val="39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191898" y="2729374"/>
            <a:ext cx="911582" cy="174096"/>
          </a:xfrm>
          <a:prstGeom prst="straightConnector1">
            <a:avLst/>
          </a:prstGeom>
          <a:ln w="38100" cmpd="sng">
            <a:solidFill>
              <a:srgbClr val="0000FF">
                <a:alpha val="42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>
            <a:off x="1925594" y="2821543"/>
            <a:ext cx="1423707" cy="0"/>
          </a:xfrm>
          <a:prstGeom prst="straightConnector1">
            <a:avLst/>
          </a:prstGeom>
          <a:ln w="57150" cmpd="sng">
            <a:solidFill>
              <a:srgbClr val="B100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hatching_f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29" y="2066621"/>
            <a:ext cx="4134650" cy="32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5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ube_fore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2" y="1686608"/>
            <a:ext cx="4095473" cy="409547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112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Limitations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11475" y="1093332"/>
            <a:ext cx="8389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/>
              <a:t>Always</a:t>
            </a:r>
            <a:r>
              <a:rPr lang="fr-FR" sz="2800" dirty="0"/>
              <a:t> </a:t>
            </a:r>
            <a:r>
              <a:rPr lang="fr-FR" sz="2800" dirty="0" err="1"/>
              <a:t>favors</a:t>
            </a:r>
            <a:r>
              <a:rPr lang="fr-FR" sz="2800" dirty="0"/>
              <a:t> </a:t>
            </a:r>
            <a:r>
              <a:rPr lang="fr-FR" sz="2800" dirty="0" err="1"/>
              <a:t>crossing</a:t>
            </a:r>
            <a:r>
              <a:rPr lang="fr-FR" sz="2800" dirty="0"/>
              <a:t> </a:t>
            </a:r>
            <a:r>
              <a:rPr lang="fr-FR" sz="2800" dirty="0" err="1"/>
              <a:t>when</a:t>
            </a:r>
            <a:r>
              <a:rPr lang="fr-FR" sz="2800" dirty="0"/>
              <a:t> cross </a:t>
            </a:r>
            <a:r>
              <a:rPr lang="fr-FR" sz="2800" dirty="0" err="1"/>
              <a:t>deviates</a:t>
            </a:r>
            <a:r>
              <a:rPr lang="fr-FR" sz="2800" dirty="0"/>
              <a:t> by </a:t>
            </a:r>
            <a:r>
              <a:rPr lang="fr-FR" sz="2800" dirty="0" err="1"/>
              <a:t>less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</a:t>
            </a:r>
            <a:r>
              <a:rPr lang="fr-FR" sz="2800" b="1" i="1" dirty="0"/>
              <a:t>45°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orthogonality</a:t>
            </a:r>
            <a:endParaRPr lang="fr-FR" sz="2800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2191898" y="2729374"/>
            <a:ext cx="911582" cy="174096"/>
          </a:xfrm>
          <a:prstGeom prst="straightConnector1">
            <a:avLst/>
          </a:prstGeom>
          <a:ln w="38100" cmpd="sng">
            <a:solidFill>
              <a:srgbClr val="FF0000">
                <a:alpha val="39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191898" y="2729374"/>
            <a:ext cx="911582" cy="174096"/>
          </a:xfrm>
          <a:prstGeom prst="straightConnector1">
            <a:avLst/>
          </a:prstGeom>
          <a:ln w="38100" cmpd="sng">
            <a:solidFill>
              <a:srgbClr val="0000FF">
                <a:alpha val="42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>
            <a:off x="1925594" y="2821543"/>
            <a:ext cx="1423707" cy="0"/>
          </a:xfrm>
          <a:prstGeom prst="straightConnector1">
            <a:avLst/>
          </a:prstGeom>
          <a:ln w="57150" cmpd="sng">
            <a:solidFill>
              <a:srgbClr val="B100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hatching_f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29" y="2066621"/>
            <a:ext cx="4134650" cy="329590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013241" y="2613223"/>
            <a:ext cx="999504" cy="488207"/>
          </a:xfrm>
          <a:prstGeom prst="rect">
            <a:avLst/>
          </a:prstGeom>
          <a:noFill/>
          <a:ln w="571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er 9"/>
          <p:cNvGrpSpPr/>
          <p:nvPr/>
        </p:nvGrpSpPr>
        <p:grpSpPr>
          <a:xfrm>
            <a:off x="3503282" y="2903470"/>
            <a:ext cx="2739794" cy="1352298"/>
            <a:chOff x="-97130" y="2459566"/>
            <a:chExt cx="2063751" cy="1018619"/>
          </a:xfrm>
        </p:grpSpPr>
        <p:pic>
          <p:nvPicPr>
            <p:cNvPr id="14" name="Image 13" descr="limit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130" y="2459566"/>
              <a:ext cx="2063751" cy="10080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/>
            <p:cNvSpPr/>
            <p:nvPr/>
          </p:nvSpPr>
          <p:spPr>
            <a:xfrm>
              <a:off x="-97130" y="2470148"/>
              <a:ext cx="2063751" cy="1008037"/>
            </a:xfrm>
            <a:prstGeom prst="rect">
              <a:avLst/>
            </a:prstGeom>
            <a:noFill/>
            <a:ln w="5715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58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113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Limitations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11475" y="1093332"/>
            <a:ext cx="8389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/>
              <a:t>Always</a:t>
            </a:r>
            <a:r>
              <a:rPr lang="fr-FR" sz="2800" dirty="0"/>
              <a:t> </a:t>
            </a:r>
            <a:r>
              <a:rPr lang="fr-FR" sz="2800" dirty="0" err="1"/>
              <a:t>favors</a:t>
            </a:r>
            <a:r>
              <a:rPr lang="fr-FR" sz="2800" dirty="0"/>
              <a:t> </a:t>
            </a:r>
            <a:r>
              <a:rPr lang="fr-FR" sz="2800" dirty="0" err="1"/>
              <a:t>crossing</a:t>
            </a:r>
            <a:r>
              <a:rPr lang="fr-FR" sz="2800" dirty="0"/>
              <a:t> </a:t>
            </a:r>
            <a:r>
              <a:rPr lang="fr-FR" sz="2800" dirty="0" err="1"/>
              <a:t>when</a:t>
            </a:r>
            <a:r>
              <a:rPr lang="fr-FR" sz="2800" dirty="0"/>
              <a:t> cross </a:t>
            </a:r>
            <a:r>
              <a:rPr lang="fr-FR" sz="2800" dirty="0" err="1"/>
              <a:t>deviates</a:t>
            </a:r>
            <a:r>
              <a:rPr lang="fr-FR" sz="2800" dirty="0"/>
              <a:t> by </a:t>
            </a:r>
            <a:r>
              <a:rPr lang="fr-FR" sz="2800" dirty="0" err="1"/>
              <a:t>less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</a:t>
            </a:r>
            <a:r>
              <a:rPr lang="fr-FR" sz="2800" b="1" i="1" dirty="0"/>
              <a:t>45°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orthogonality</a:t>
            </a:r>
            <a:endParaRPr lang="fr-FR" sz="2800" dirty="0"/>
          </a:p>
        </p:txBody>
      </p:sp>
      <p:pic>
        <p:nvPicPr>
          <p:cNvPr id="20" name="Image 19" descr="hatching_nof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20" y="1971032"/>
            <a:ext cx="3435771" cy="3332698"/>
          </a:xfrm>
          <a:prstGeom prst="rect">
            <a:avLst/>
          </a:prstGeom>
        </p:spPr>
      </p:pic>
      <p:pic>
        <p:nvPicPr>
          <p:cNvPr id="21" name="Image 20" descr="cube_nofore_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9" y="1994552"/>
            <a:ext cx="3332698" cy="33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0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12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Lumo</a:t>
            </a:r>
            <a:r>
              <a:rPr lang="fr-FR" b="1" dirty="0" smtClean="0"/>
              <a:t>: </a:t>
            </a:r>
            <a:r>
              <a:rPr lang="fr-FR" b="1" dirty="0" err="1" smtClean="0"/>
              <a:t>Normals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silhouettes</a:t>
            </a:r>
            <a:r>
              <a:rPr lang="fr-FR" dirty="0" smtClean="0"/>
              <a:t> </a:t>
            </a:r>
            <a:r>
              <a:rPr lang="fr-FR" sz="3100" dirty="0" smtClean="0">
                <a:solidFill>
                  <a:schemeClr val="bg1">
                    <a:lumMod val="65000"/>
                  </a:schemeClr>
                </a:solidFill>
              </a:rPr>
              <a:t>[Johnston 2002]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11475" y="1345912"/>
            <a:ext cx="8389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Along silhouettes, </a:t>
            </a:r>
            <a:r>
              <a:rPr lang="en-US" sz="2400" b="1" i="1" dirty="0" smtClean="0"/>
              <a:t>2D </a:t>
            </a:r>
            <a:r>
              <a:rPr lang="en-US" sz="2400" b="1" i="1" dirty="0" err="1" smtClean="0"/>
              <a:t>normals</a:t>
            </a:r>
            <a:r>
              <a:rPr lang="en-US" sz="2400" b="1" i="1" dirty="0" smtClean="0"/>
              <a:t> coincide </a:t>
            </a:r>
            <a:r>
              <a:rPr lang="en-US" sz="2400" dirty="0" smtClean="0"/>
              <a:t>with </a:t>
            </a:r>
            <a:r>
              <a:rPr lang="en-US" sz="2400" b="1" i="1" dirty="0" smtClean="0"/>
              <a:t>surface</a:t>
            </a:r>
            <a:r>
              <a:rPr lang="en-US" sz="2400" dirty="0" smtClean="0"/>
              <a:t> </a:t>
            </a:r>
            <a:r>
              <a:rPr lang="en-US" sz="2400" dirty="0" err="1" smtClean="0"/>
              <a:t>normals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Diffuse to </a:t>
            </a:r>
            <a:r>
              <a:rPr lang="en-US" sz="2400" b="1" i="1" dirty="0" smtClean="0"/>
              <a:t>inflate</a:t>
            </a:r>
            <a:r>
              <a:rPr lang="en-US" sz="2400" dirty="0" smtClean="0"/>
              <a:t> the shape</a:t>
            </a:r>
          </a:p>
        </p:txBody>
      </p:sp>
      <p:pic>
        <p:nvPicPr>
          <p:cNvPr id="12" name="Image 11" descr="lumo_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08" y="2316943"/>
            <a:ext cx="2125036" cy="2679608"/>
          </a:xfrm>
          <a:prstGeom prst="rect">
            <a:avLst/>
          </a:prstGeom>
        </p:spPr>
      </p:pic>
      <p:pic>
        <p:nvPicPr>
          <p:cNvPr id="13" name="Image 12" descr="lumo_norma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61" y="2322645"/>
            <a:ext cx="2150362" cy="273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lumo_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72" y="2380361"/>
            <a:ext cx="2023978" cy="2659607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 flipV="1">
            <a:off x="1435880" y="4110654"/>
            <a:ext cx="191795" cy="176245"/>
          </a:xfrm>
          <a:prstGeom prst="straightConnector1">
            <a:avLst/>
          </a:prstGeom>
          <a:ln>
            <a:solidFill>
              <a:srgbClr val="3EE79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 flipV="1">
            <a:off x="1631993" y="3918857"/>
            <a:ext cx="248298" cy="116115"/>
          </a:xfrm>
          <a:prstGeom prst="straightConnector1">
            <a:avLst/>
          </a:prstGeom>
          <a:ln>
            <a:solidFill>
              <a:srgbClr val="1EAF9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 flipV="1">
            <a:off x="1235474" y="4418896"/>
            <a:ext cx="232889" cy="58076"/>
          </a:xfrm>
          <a:prstGeom prst="straightConnector1">
            <a:avLst/>
          </a:prstGeom>
          <a:ln>
            <a:solidFill>
              <a:srgbClr val="1681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1343467" y="4660788"/>
            <a:ext cx="185754" cy="194380"/>
          </a:xfrm>
          <a:prstGeom prst="straightConnector1">
            <a:avLst/>
          </a:prstGeom>
          <a:ln>
            <a:solidFill>
              <a:srgbClr val="4015D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1723614" y="4784544"/>
            <a:ext cx="43199" cy="240305"/>
          </a:xfrm>
          <a:prstGeom prst="straightConnector1">
            <a:avLst/>
          </a:prstGeom>
          <a:ln>
            <a:solidFill>
              <a:srgbClr val="6605D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1922024" y="3596987"/>
            <a:ext cx="42618" cy="264234"/>
          </a:xfrm>
          <a:prstGeom prst="straightConnector1">
            <a:avLst/>
          </a:prstGeom>
          <a:ln>
            <a:solidFill>
              <a:srgbClr val="6605D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1627673" y="3536296"/>
            <a:ext cx="89558" cy="248213"/>
          </a:xfrm>
          <a:prstGeom prst="straightConnector1">
            <a:avLst/>
          </a:prstGeom>
          <a:ln>
            <a:solidFill>
              <a:srgbClr val="6605D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1235472" y="3264565"/>
            <a:ext cx="261084" cy="66182"/>
          </a:xfrm>
          <a:prstGeom prst="straightConnector1">
            <a:avLst/>
          </a:prstGeom>
          <a:ln>
            <a:solidFill>
              <a:srgbClr val="1681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1516435" y="2936403"/>
            <a:ext cx="137908" cy="248394"/>
          </a:xfrm>
          <a:prstGeom prst="straightConnector1">
            <a:avLst/>
          </a:prstGeom>
          <a:ln>
            <a:solidFill>
              <a:srgbClr val="3EE79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1378811" y="2791500"/>
            <a:ext cx="283772" cy="85236"/>
          </a:xfrm>
          <a:prstGeom prst="straightConnector1">
            <a:avLst/>
          </a:prstGeom>
          <a:ln>
            <a:solidFill>
              <a:srgbClr val="4015D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 flipV="1">
            <a:off x="1370572" y="2471865"/>
            <a:ext cx="267870" cy="67162"/>
          </a:xfrm>
          <a:prstGeom prst="straightConnector1">
            <a:avLst/>
          </a:prstGeom>
          <a:ln>
            <a:solidFill>
              <a:srgbClr val="1681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1776218" y="2322646"/>
            <a:ext cx="131182" cy="257919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1932972" y="2453735"/>
            <a:ext cx="180831" cy="253658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333800" y="2287024"/>
            <a:ext cx="0" cy="293541"/>
          </a:xfrm>
          <a:prstGeom prst="straightConnector1">
            <a:avLst/>
          </a:prstGeom>
          <a:ln>
            <a:solidFill>
              <a:srgbClr val="8AF5C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2569766" y="2336451"/>
            <a:ext cx="269259" cy="167920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574367" y="2718138"/>
            <a:ext cx="310671" cy="50352"/>
          </a:xfrm>
          <a:prstGeom prst="straightConnector1">
            <a:avLst/>
          </a:prstGeom>
          <a:ln>
            <a:solidFill>
              <a:srgbClr val="D868D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2803600" y="2830018"/>
            <a:ext cx="122848" cy="263100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2956002" y="3152134"/>
            <a:ext cx="269535" cy="93384"/>
          </a:xfrm>
          <a:prstGeom prst="straightConnector1">
            <a:avLst/>
          </a:prstGeom>
          <a:ln>
            <a:solidFill>
              <a:srgbClr val="B476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2731865" y="3491303"/>
            <a:ext cx="153173" cy="259047"/>
          </a:xfrm>
          <a:prstGeom prst="straightConnector1">
            <a:avLst/>
          </a:prstGeom>
          <a:ln>
            <a:solidFill>
              <a:srgbClr val="A01FC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2483976" y="3596987"/>
            <a:ext cx="203205" cy="187521"/>
          </a:xfrm>
          <a:prstGeom prst="straightConnector1">
            <a:avLst/>
          </a:prstGeom>
          <a:ln>
            <a:solidFill>
              <a:srgbClr val="A01FC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2588168" y="3861221"/>
            <a:ext cx="264658" cy="119211"/>
          </a:xfrm>
          <a:prstGeom prst="straightConnector1">
            <a:avLst/>
          </a:prstGeom>
          <a:ln>
            <a:solidFill>
              <a:srgbClr val="B476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2752707" y="4034973"/>
            <a:ext cx="264658" cy="162532"/>
          </a:xfrm>
          <a:prstGeom prst="straightConnector1">
            <a:avLst/>
          </a:prstGeom>
          <a:ln>
            <a:solidFill>
              <a:srgbClr val="B476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V="1">
            <a:off x="3129894" y="3980433"/>
            <a:ext cx="49629" cy="254431"/>
          </a:xfrm>
          <a:prstGeom prst="straightConnector1">
            <a:avLst/>
          </a:prstGeom>
          <a:ln>
            <a:solidFill>
              <a:srgbClr val="265DC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3050277" y="4640213"/>
            <a:ext cx="308696" cy="90288"/>
          </a:xfrm>
          <a:prstGeom prst="straightConnector1">
            <a:avLst/>
          </a:prstGeom>
          <a:ln>
            <a:solidFill>
              <a:srgbClr val="D868D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2817404" y="4739399"/>
            <a:ext cx="35422" cy="239592"/>
          </a:xfrm>
          <a:prstGeom prst="straightConnector1">
            <a:avLst/>
          </a:prstGeom>
          <a:ln>
            <a:solidFill>
              <a:srgbClr val="6020E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98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53" y="1472381"/>
            <a:ext cx="2227068" cy="31147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9" y="1280501"/>
            <a:ext cx="2275655" cy="352207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50" y="1995444"/>
            <a:ext cx="2900820" cy="259171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833" y="4892542"/>
            <a:ext cx="403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© Spencer </a:t>
            </a:r>
            <a:r>
              <a:rPr lang="fr-FR" sz="1100" dirty="0" err="1" smtClean="0"/>
              <a:t>Nugent</a:t>
            </a:r>
            <a:r>
              <a:rPr lang="fr-FR" sz="1100" dirty="0"/>
              <a:t> </a:t>
            </a:r>
            <a:r>
              <a:rPr lang="fr-FR" sz="1100" dirty="0" smtClean="0"/>
              <a:t>on sketch-a-</a:t>
            </a:r>
            <a:r>
              <a:rPr lang="fr-FR" sz="1100" dirty="0" err="1" smtClean="0"/>
              <a:t>day.com</a:t>
            </a:r>
            <a:r>
              <a:rPr lang="fr-FR" sz="1100" dirty="0" smtClean="0"/>
              <a:t>, </a:t>
            </a:r>
            <a:r>
              <a:rPr lang="fr-FR" sz="1100" dirty="0"/>
              <a:t>© </a:t>
            </a:r>
            <a:r>
              <a:rPr lang="fr-FR" sz="1100" dirty="0" smtClean="0"/>
              <a:t>[</a:t>
            </a:r>
            <a:r>
              <a:rPr lang="fr-FR" sz="1100" dirty="0" err="1" smtClean="0"/>
              <a:t>Eissen</a:t>
            </a:r>
            <a:r>
              <a:rPr lang="fr-FR" sz="1100" dirty="0" smtClean="0"/>
              <a:t> and </a:t>
            </a:r>
            <a:r>
              <a:rPr lang="fr-FR" sz="1100" dirty="0" err="1" smtClean="0"/>
              <a:t>Steur</a:t>
            </a:r>
            <a:r>
              <a:rPr lang="fr-FR" sz="1100" dirty="0" smtClean="0"/>
              <a:t> 2011]</a:t>
            </a:r>
            <a:endParaRPr lang="fr-FR" sz="1100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69727" y="137501"/>
            <a:ext cx="86651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700" b="1" i="1" dirty="0">
                <a:solidFill>
                  <a:schemeClr val="accent6"/>
                </a:solidFill>
              </a:rPr>
              <a:t>Cross-sections </a:t>
            </a:r>
            <a:r>
              <a:rPr lang="fr-FR" sz="3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convey</a:t>
            </a:r>
            <a:endParaRPr lang="fr-FR" sz="37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fr-FR" sz="37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sz="3700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curvature</a:t>
            </a:r>
            <a:r>
              <a:rPr lang="fr-FR" sz="37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directions</a:t>
            </a:r>
          </a:p>
        </p:txBody>
      </p:sp>
    </p:spTree>
    <p:extLst>
      <p:ext uri="{BB962C8B-B14F-4D97-AF65-F5344CB8AC3E}">
        <p14:creationId xmlns:p14="http://schemas.microsoft.com/office/powerpoint/2010/main" val="251892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53" y="1472381"/>
            <a:ext cx="2227068" cy="31147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9" y="1280501"/>
            <a:ext cx="2275655" cy="352207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50" y="1995444"/>
            <a:ext cx="2900820" cy="259171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833" y="4892542"/>
            <a:ext cx="403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© Spencer </a:t>
            </a:r>
            <a:r>
              <a:rPr lang="fr-FR" sz="1100" dirty="0" err="1" smtClean="0"/>
              <a:t>Nugent</a:t>
            </a:r>
            <a:r>
              <a:rPr lang="fr-FR" sz="1100" dirty="0"/>
              <a:t> </a:t>
            </a:r>
            <a:r>
              <a:rPr lang="fr-FR" sz="1100" dirty="0" smtClean="0"/>
              <a:t>on sketch-a-</a:t>
            </a:r>
            <a:r>
              <a:rPr lang="fr-FR" sz="1100" dirty="0" err="1" smtClean="0"/>
              <a:t>day.com</a:t>
            </a:r>
            <a:r>
              <a:rPr lang="fr-FR" sz="1100" dirty="0" smtClean="0"/>
              <a:t>, </a:t>
            </a:r>
            <a:r>
              <a:rPr lang="fr-FR" sz="1100" dirty="0"/>
              <a:t>© </a:t>
            </a:r>
            <a:r>
              <a:rPr lang="fr-FR" sz="1100" dirty="0" smtClean="0"/>
              <a:t>[</a:t>
            </a:r>
            <a:r>
              <a:rPr lang="fr-FR" sz="1100" dirty="0" err="1" smtClean="0"/>
              <a:t>Eissen</a:t>
            </a:r>
            <a:r>
              <a:rPr lang="fr-FR" sz="1100" dirty="0" smtClean="0"/>
              <a:t> and </a:t>
            </a:r>
            <a:r>
              <a:rPr lang="fr-FR" sz="1100" dirty="0" err="1" smtClean="0"/>
              <a:t>Steur</a:t>
            </a:r>
            <a:r>
              <a:rPr lang="fr-FR" sz="1100" dirty="0" smtClean="0"/>
              <a:t> 2011]</a:t>
            </a:r>
            <a:endParaRPr lang="fr-FR" sz="1100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69727" y="137501"/>
            <a:ext cx="86651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700" b="1" i="1" dirty="0">
                <a:solidFill>
                  <a:schemeClr val="accent6"/>
                </a:solidFill>
              </a:rPr>
              <a:t>Cross-sections </a:t>
            </a:r>
            <a:r>
              <a:rPr lang="fr-FR" sz="37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convey</a:t>
            </a:r>
            <a:endParaRPr lang="fr-FR" sz="37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fr-FR" sz="37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sz="3700" b="1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curvature</a:t>
            </a:r>
            <a:r>
              <a:rPr lang="fr-FR" sz="37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directions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356744" y="1680022"/>
            <a:ext cx="13005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latin typeface="+mj-lt"/>
                <a:cs typeface="Lucida Handwriting"/>
              </a:rPr>
              <a:t>Bump</a:t>
            </a:r>
            <a:r>
              <a:rPr lang="fr-FR" sz="3200" dirty="0" smtClean="0">
                <a:latin typeface="+mj-lt"/>
                <a:cs typeface="Lucida Handwriting"/>
              </a:rPr>
              <a:t>!</a:t>
            </a:r>
            <a:endParaRPr lang="fr-FR" sz="3200" dirty="0">
              <a:latin typeface="+mj-lt"/>
              <a:cs typeface="Lucida Handwriting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6058280" y="2329468"/>
            <a:ext cx="874868" cy="1261743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0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15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CrossShade</a:t>
            </a:r>
            <a:r>
              <a:rPr lang="fr-FR" b="1" dirty="0" smtClean="0"/>
              <a:t>: </a:t>
            </a:r>
            <a:r>
              <a:rPr lang="fr-FR" b="1" dirty="0" err="1" smtClean="0"/>
              <a:t>Normals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cross-sections</a:t>
            </a:r>
            <a:br>
              <a:rPr lang="fr-FR" b="1" dirty="0" smtClean="0"/>
            </a:br>
            <a:r>
              <a:rPr lang="fr-FR" sz="3600" dirty="0" smtClean="0">
                <a:solidFill>
                  <a:srgbClr val="A6A6A6"/>
                </a:solidFill>
              </a:rPr>
              <a:t>[</a:t>
            </a:r>
            <a:r>
              <a:rPr lang="fr-FR" sz="3600" dirty="0" err="1" smtClean="0">
                <a:solidFill>
                  <a:srgbClr val="A6A6A6"/>
                </a:solidFill>
              </a:rPr>
              <a:t>Shao</a:t>
            </a:r>
            <a:r>
              <a:rPr lang="fr-FR" sz="3600" dirty="0" smtClean="0">
                <a:solidFill>
                  <a:srgbClr val="A6A6A6"/>
                </a:solidFill>
              </a:rPr>
              <a:t> et al. 2012]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389328"/>
            <a:ext cx="838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400" dirty="0" smtClean="0"/>
              <a:t> </a:t>
            </a:r>
            <a:r>
              <a:rPr lang="fr-FR" sz="2400" i="1" dirty="0">
                <a:solidFill>
                  <a:srgbClr val="F79646"/>
                </a:solidFill>
              </a:rPr>
              <a:t>Cross-sections </a:t>
            </a:r>
            <a:r>
              <a:rPr lang="fr-FR" sz="2400" dirty="0" err="1" smtClean="0"/>
              <a:t>convey</a:t>
            </a:r>
            <a:r>
              <a:rPr lang="fr-FR" sz="2400" dirty="0" smtClean="0"/>
              <a:t> </a:t>
            </a:r>
            <a:r>
              <a:rPr lang="fr-FR" sz="2400" b="1" i="1" dirty="0" err="1" smtClean="0"/>
              <a:t>curvature</a:t>
            </a:r>
            <a:r>
              <a:rPr lang="fr-FR" sz="2400" b="1" i="1" dirty="0" smtClean="0"/>
              <a:t> directions</a:t>
            </a:r>
          </a:p>
        </p:txBody>
      </p:sp>
      <p:pic>
        <p:nvPicPr>
          <p:cNvPr id="8" name="Image 7" descr="crossShad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6" y="2589656"/>
            <a:ext cx="2374695" cy="2400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20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16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CrossShade</a:t>
            </a:r>
            <a:r>
              <a:rPr lang="fr-FR" b="1" dirty="0" smtClean="0"/>
              <a:t>: </a:t>
            </a:r>
            <a:r>
              <a:rPr lang="fr-FR" b="1" dirty="0" err="1" smtClean="0"/>
              <a:t>Normals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cross-sections</a:t>
            </a:r>
            <a:br>
              <a:rPr lang="fr-FR" b="1" dirty="0" smtClean="0"/>
            </a:br>
            <a:r>
              <a:rPr lang="fr-FR" sz="3600" dirty="0" smtClean="0">
                <a:solidFill>
                  <a:srgbClr val="A6A6A6"/>
                </a:solidFill>
              </a:rPr>
              <a:t>[</a:t>
            </a:r>
            <a:r>
              <a:rPr lang="fr-FR" sz="3600" dirty="0" err="1" smtClean="0">
                <a:solidFill>
                  <a:srgbClr val="A6A6A6"/>
                </a:solidFill>
              </a:rPr>
              <a:t>Shao</a:t>
            </a:r>
            <a:r>
              <a:rPr lang="fr-FR" sz="3600" dirty="0" smtClean="0">
                <a:solidFill>
                  <a:srgbClr val="A6A6A6"/>
                </a:solidFill>
              </a:rPr>
              <a:t> et al. 2012]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389328"/>
            <a:ext cx="838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400" dirty="0" smtClean="0"/>
              <a:t> </a:t>
            </a:r>
            <a:r>
              <a:rPr lang="fr-FR" sz="2400" i="1" dirty="0">
                <a:solidFill>
                  <a:srgbClr val="F79646"/>
                </a:solidFill>
              </a:rPr>
              <a:t>Cross-sections </a:t>
            </a:r>
            <a:r>
              <a:rPr lang="fr-FR" sz="2400" dirty="0" err="1" smtClean="0"/>
              <a:t>convey</a:t>
            </a:r>
            <a:r>
              <a:rPr lang="fr-FR" sz="2400" dirty="0" smtClean="0"/>
              <a:t> </a:t>
            </a:r>
            <a:r>
              <a:rPr lang="fr-FR" sz="2400" b="1" i="1" dirty="0" err="1" smtClean="0"/>
              <a:t>curvature</a:t>
            </a:r>
            <a:r>
              <a:rPr lang="fr-FR" sz="2400" b="1" i="1" dirty="0" smtClean="0"/>
              <a:t> directions</a:t>
            </a:r>
          </a:p>
        </p:txBody>
      </p:sp>
      <p:pic>
        <p:nvPicPr>
          <p:cNvPr id="8" name="Image 7" descr="crossShad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6" y="2589656"/>
            <a:ext cx="2374695" cy="2400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llipse 5"/>
          <p:cNvSpPr/>
          <p:nvPr/>
        </p:nvSpPr>
        <p:spPr>
          <a:xfrm>
            <a:off x="1887183" y="3078600"/>
            <a:ext cx="525478" cy="525478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r 6"/>
          <p:cNvGrpSpPr/>
          <p:nvPr/>
        </p:nvGrpSpPr>
        <p:grpSpPr>
          <a:xfrm>
            <a:off x="2278309" y="2138275"/>
            <a:ext cx="2450762" cy="2450763"/>
            <a:chOff x="-215197" y="1208019"/>
            <a:chExt cx="2290504" cy="2290504"/>
          </a:xfrm>
        </p:grpSpPr>
        <p:pic>
          <p:nvPicPr>
            <p:cNvPr id="9" name="Image 8" descr="crossshade_ins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197" y="1208019"/>
              <a:ext cx="2290504" cy="22905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Ellipse 9"/>
            <p:cNvSpPr/>
            <p:nvPr/>
          </p:nvSpPr>
          <p:spPr>
            <a:xfrm>
              <a:off x="123900" y="1541345"/>
              <a:ext cx="1621011" cy="1621011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Forme libre 12"/>
          <p:cNvSpPr/>
          <p:nvPr/>
        </p:nvSpPr>
        <p:spPr>
          <a:xfrm>
            <a:off x="3431972" y="2947199"/>
            <a:ext cx="97208" cy="103419"/>
          </a:xfrm>
          <a:custGeom>
            <a:avLst/>
            <a:gdLst>
              <a:gd name="connsiteX0" fmla="*/ 138839 w 191925"/>
              <a:gd name="connsiteY0" fmla="*/ 0 h 204188"/>
              <a:gd name="connsiteX1" fmla="*/ 0 w 191925"/>
              <a:gd name="connsiteY1" fmla="*/ 159266 h 204188"/>
              <a:gd name="connsiteX2" fmla="*/ 191925 w 191925"/>
              <a:gd name="connsiteY2" fmla="*/ 204188 h 204188"/>
              <a:gd name="connsiteX3" fmla="*/ 191925 w 191925"/>
              <a:gd name="connsiteY3" fmla="*/ 204188 h 204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925" h="204188">
                <a:moveTo>
                  <a:pt x="138839" y="0"/>
                </a:moveTo>
                <a:lnTo>
                  <a:pt x="0" y="159266"/>
                </a:lnTo>
                <a:lnTo>
                  <a:pt x="191925" y="204188"/>
                </a:lnTo>
                <a:lnTo>
                  <a:pt x="191925" y="204188"/>
                </a:lnTo>
              </a:path>
            </a:pathLst>
          </a:custGeom>
          <a:ln w="12700" cmpd="sng">
            <a:solidFill>
              <a:schemeClr val="dk1">
                <a:alpha val="4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droit avec flèche 21"/>
          <p:cNvCxnSpPr/>
          <p:nvPr/>
        </p:nvCxnSpPr>
        <p:spPr>
          <a:xfrm flipH="1" flipV="1">
            <a:off x="3297465" y="2910886"/>
            <a:ext cx="288310" cy="6534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3410857" y="2972982"/>
            <a:ext cx="170382" cy="2020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 flipV="1">
            <a:off x="3454650" y="2693362"/>
            <a:ext cx="126588" cy="279620"/>
          </a:xfrm>
          <a:prstGeom prst="straightConnector1">
            <a:avLst/>
          </a:prstGeom>
          <a:ln>
            <a:solidFill>
              <a:srgbClr val="1EAF9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37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17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CrossShade</a:t>
            </a:r>
            <a:r>
              <a:rPr lang="fr-FR" b="1" dirty="0" smtClean="0"/>
              <a:t>: </a:t>
            </a:r>
            <a:r>
              <a:rPr lang="fr-FR" b="1" dirty="0" err="1" smtClean="0"/>
              <a:t>Normals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cross-sections</a:t>
            </a:r>
            <a:br>
              <a:rPr lang="fr-FR" b="1" dirty="0" smtClean="0"/>
            </a:br>
            <a:r>
              <a:rPr lang="fr-FR" sz="3600" dirty="0" smtClean="0">
                <a:solidFill>
                  <a:srgbClr val="A6A6A6"/>
                </a:solidFill>
              </a:rPr>
              <a:t>[</a:t>
            </a:r>
            <a:r>
              <a:rPr lang="fr-FR" sz="3600" dirty="0" err="1" smtClean="0">
                <a:solidFill>
                  <a:srgbClr val="A6A6A6"/>
                </a:solidFill>
              </a:rPr>
              <a:t>Shao</a:t>
            </a:r>
            <a:r>
              <a:rPr lang="fr-FR" sz="3600" dirty="0" smtClean="0">
                <a:solidFill>
                  <a:srgbClr val="A6A6A6"/>
                </a:solidFill>
              </a:rPr>
              <a:t> et al. 2012]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389327"/>
            <a:ext cx="8389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400" dirty="0"/>
              <a:t> </a:t>
            </a:r>
            <a:r>
              <a:rPr lang="fr-FR" sz="2400" i="1" dirty="0">
                <a:solidFill>
                  <a:srgbClr val="F79646"/>
                </a:solidFill>
              </a:rPr>
              <a:t>Cross-sections </a:t>
            </a:r>
            <a:r>
              <a:rPr lang="fr-FR" sz="2400" dirty="0" err="1" smtClean="0"/>
              <a:t>convey</a:t>
            </a:r>
            <a:r>
              <a:rPr lang="fr-FR" sz="2400" dirty="0" smtClean="0"/>
              <a:t> </a:t>
            </a:r>
            <a:r>
              <a:rPr lang="fr-FR" sz="2400" b="1" i="1" dirty="0" err="1" smtClean="0"/>
              <a:t>curvature</a:t>
            </a:r>
            <a:r>
              <a:rPr lang="fr-FR" sz="2400" b="1" i="1" dirty="0" smtClean="0"/>
              <a:t> directions</a:t>
            </a:r>
          </a:p>
          <a:p>
            <a:pPr marL="457200" indent="-457200">
              <a:buFont typeface="Arial"/>
              <a:buChar char="•"/>
            </a:pPr>
            <a:r>
              <a:rPr lang="fr-FR" sz="2400" b="1" i="1" dirty="0" smtClean="0"/>
              <a:t> </a:t>
            </a:r>
            <a:r>
              <a:rPr lang="fr-FR" sz="2400" b="1" i="1" dirty="0" err="1" smtClean="0"/>
              <a:t>Interpolate</a:t>
            </a:r>
            <a:r>
              <a:rPr lang="fr-FR" sz="2400" dirty="0" smtClean="0"/>
              <a:t> </a:t>
            </a:r>
            <a:r>
              <a:rPr lang="fr-FR" sz="2400" dirty="0" err="1" smtClean="0"/>
              <a:t>between</a:t>
            </a:r>
            <a:r>
              <a:rPr lang="fr-FR" sz="2400" dirty="0" smtClean="0"/>
              <a:t> </a:t>
            </a:r>
            <a:r>
              <a:rPr lang="fr-FR" sz="2400" dirty="0" err="1" smtClean="0"/>
              <a:t>curves</a:t>
            </a:r>
            <a:r>
              <a:rPr lang="fr-FR" sz="2400" dirty="0" smtClean="0"/>
              <a:t> </a:t>
            </a:r>
            <a:r>
              <a:rPr lang="fr-FR" sz="2400" b="1" i="1" dirty="0" err="1" smtClean="0"/>
              <a:t>using</a:t>
            </a:r>
            <a:r>
              <a:rPr lang="fr-FR" sz="2400" b="1" i="1" dirty="0" smtClean="0"/>
              <a:t> </a:t>
            </a:r>
            <a:r>
              <a:rPr lang="fr-FR" sz="2400" b="1" i="1" dirty="0" err="1" smtClean="0"/>
              <a:t>Coons</a:t>
            </a:r>
            <a:endParaRPr lang="fr-FR" sz="2400" b="1" i="1" dirty="0"/>
          </a:p>
        </p:txBody>
      </p:sp>
      <p:pic>
        <p:nvPicPr>
          <p:cNvPr id="8" name="Image 7" descr="crossShad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6" y="2589656"/>
            <a:ext cx="2374695" cy="2400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 descr="crossShad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78" y="2589656"/>
            <a:ext cx="2400563" cy="2400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 descr="crossShade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92" y="2589655"/>
            <a:ext cx="2338538" cy="2343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147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18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34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Limitation of </a:t>
            </a:r>
            <a:r>
              <a:rPr lang="fr-FR" b="1" dirty="0" err="1" smtClean="0"/>
              <a:t>prior</a:t>
            </a:r>
            <a:r>
              <a:rPr lang="fr-FR" b="1" dirty="0" smtClean="0"/>
              <a:t> </a:t>
            </a:r>
            <a:r>
              <a:rPr lang="fr-FR" b="1" dirty="0" err="1" smtClean="0"/>
              <a:t>work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202538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 smtClean="0"/>
              <a:t>Require</a:t>
            </a:r>
            <a:r>
              <a:rPr lang="fr-FR" sz="2800" dirty="0" smtClean="0"/>
              <a:t> </a:t>
            </a:r>
            <a:r>
              <a:rPr lang="fr-FR" sz="2800" b="1" i="1" dirty="0" smtClean="0"/>
              <a:t>clean </a:t>
            </a:r>
            <a:r>
              <a:rPr lang="fr-FR" sz="2800" b="1" i="1" dirty="0" err="1" smtClean="0"/>
              <a:t>vector</a:t>
            </a:r>
            <a:r>
              <a:rPr lang="fr-FR" sz="2800" b="1" i="1" dirty="0" smtClean="0"/>
              <a:t> </a:t>
            </a:r>
            <a:r>
              <a:rPr lang="fr-FR" sz="2800" b="1" i="1" dirty="0" err="1" smtClean="0"/>
              <a:t>curves</a:t>
            </a:r>
            <a:r>
              <a:rPr lang="fr-FR" sz="2800" b="1" i="1" dirty="0" smtClean="0"/>
              <a:t> </a:t>
            </a:r>
            <a:r>
              <a:rPr lang="fr-FR" sz="2800" dirty="0" smtClean="0"/>
              <a:t>as </a:t>
            </a:r>
            <a:r>
              <a:rPr lang="fr-FR" sz="2800" dirty="0" smtClean="0"/>
              <a:t>input</a:t>
            </a:r>
            <a:endParaRPr lang="fr-FR" sz="2800" dirty="0" smtClean="0"/>
          </a:p>
        </p:txBody>
      </p:sp>
      <p:pic>
        <p:nvPicPr>
          <p:cNvPr id="8" name="Image 7" descr="crossShad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6" y="2589656"/>
            <a:ext cx="2374695" cy="2400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llipse 8"/>
          <p:cNvSpPr/>
          <p:nvPr/>
        </p:nvSpPr>
        <p:spPr>
          <a:xfrm>
            <a:off x="1887183" y="3078600"/>
            <a:ext cx="525478" cy="525478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2278309" y="2138275"/>
            <a:ext cx="2450762" cy="2450763"/>
            <a:chOff x="-215197" y="1208019"/>
            <a:chExt cx="2290504" cy="2290504"/>
          </a:xfrm>
        </p:grpSpPr>
        <p:pic>
          <p:nvPicPr>
            <p:cNvPr id="6" name="Image 5" descr="crossshade_ins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197" y="1208019"/>
              <a:ext cx="2290504" cy="22905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Ellipse 6"/>
            <p:cNvSpPr/>
            <p:nvPr/>
          </p:nvSpPr>
          <p:spPr>
            <a:xfrm>
              <a:off x="123900" y="1541345"/>
              <a:ext cx="1621011" cy="1621011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1531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19</a:t>
            </a:fld>
            <a:endParaRPr lang="en-US"/>
          </a:p>
        </p:txBody>
      </p:sp>
      <p:pic>
        <p:nvPicPr>
          <p:cNvPr id="8" name="Image 7" descr="crossShad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6" y="2589656"/>
            <a:ext cx="2374695" cy="2400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llipse 8"/>
          <p:cNvSpPr/>
          <p:nvPr/>
        </p:nvSpPr>
        <p:spPr>
          <a:xfrm>
            <a:off x="1887183" y="3078600"/>
            <a:ext cx="525478" cy="525478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2278309" y="2138275"/>
            <a:ext cx="2450762" cy="2450763"/>
            <a:chOff x="-215197" y="1208019"/>
            <a:chExt cx="2290504" cy="2290504"/>
          </a:xfrm>
        </p:grpSpPr>
        <p:pic>
          <p:nvPicPr>
            <p:cNvPr id="6" name="Image 5" descr="crossshade_inse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197" y="1208019"/>
              <a:ext cx="2290504" cy="22905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Ellipse 6"/>
            <p:cNvSpPr/>
            <p:nvPr/>
          </p:nvSpPr>
          <p:spPr>
            <a:xfrm>
              <a:off x="123900" y="1541345"/>
              <a:ext cx="1621011" cy="1621011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" name="Image 9" descr="iron_sketchj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914" y="2494922"/>
            <a:ext cx="3027161" cy="2460729"/>
          </a:xfrm>
          <a:prstGeom prst="rect">
            <a:avLst/>
          </a:prstGeom>
        </p:spPr>
      </p:pic>
      <p:grpSp>
        <p:nvGrpSpPr>
          <p:cNvPr id="11" name="Grouper 10"/>
          <p:cNvGrpSpPr/>
          <p:nvPr/>
        </p:nvGrpSpPr>
        <p:grpSpPr>
          <a:xfrm>
            <a:off x="6611945" y="2494923"/>
            <a:ext cx="1734427" cy="1746737"/>
            <a:chOff x="7117579" y="2833767"/>
            <a:chExt cx="1734427" cy="1746737"/>
          </a:xfrm>
        </p:grpSpPr>
        <p:pic>
          <p:nvPicPr>
            <p:cNvPr id="12" name="Image 11" descr="iron_crop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074" y="2886248"/>
              <a:ext cx="1694256" cy="16942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Ellipse 12"/>
            <p:cNvSpPr/>
            <p:nvPr/>
          </p:nvSpPr>
          <p:spPr>
            <a:xfrm>
              <a:off x="7117579" y="2833767"/>
              <a:ext cx="1734427" cy="1734427"/>
            </a:xfrm>
            <a:prstGeom prst="ellipse">
              <a:avLst/>
            </a:prstGeom>
            <a:noFill/>
            <a:ln w="76200" cmpd="sng"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Ellipse 13"/>
          <p:cNvSpPr/>
          <p:nvPr/>
        </p:nvSpPr>
        <p:spPr>
          <a:xfrm>
            <a:off x="5677157" y="3456878"/>
            <a:ext cx="513651" cy="513651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cation 14"/>
          <p:cNvSpPr/>
          <p:nvPr/>
        </p:nvSpPr>
        <p:spPr>
          <a:xfrm>
            <a:off x="1069711" y="1836766"/>
            <a:ext cx="3382147" cy="3382147"/>
          </a:xfrm>
          <a:prstGeom prst="mathMultiply">
            <a:avLst>
              <a:gd name="adj1" fmla="val 1185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511475" y="34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Limitation of </a:t>
            </a:r>
            <a:r>
              <a:rPr lang="fr-FR" b="1" dirty="0" err="1" smtClean="0"/>
              <a:t>prior</a:t>
            </a:r>
            <a:r>
              <a:rPr lang="fr-FR" b="1" dirty="0" smtClean="0"/>
              <a:t> </a:t>
            </a:r>
            <a:r>
              <a:rPr lang="fr-FR" b="1" dirty="0" err="1" smtClean="0"/>
              <a:t>work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11475" y="1202538"/>
            <a:ext cx="8389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 smtClean="0"/>
              <a:t>Require</a:t>
            </a:r>
            <a:r>
              <a:rPr lang="fr-FR" sz="2800" dirty="0" smtClean="0"/>
              <a:t> </a:t>
            </a:r>
            <a:r>
              <a:rPr lang="fr-FR" sz="2800" b="1" i="1" dirty="0" smtClean="0"/>
              <a:t>clean </a:t>
            </a:r>
            <a:r>
              <a:rPr lang="fr-FR" sz="2800" b="1" i="1" dirty="0" err="1" smtClean="0"/>
              <a:t>vector</a:t>
            </a:r>
            <a:r>
              <a:rPr lang="fr-FR" sz="2800" b="1" i="1" dirty="0" smtClean="0"/>
              <a:t> </a:t>
            </a:r>
            <a:r>
              <a:rPr lang="fr-FR" sz="2800" b="1" i="1" dirty="0" err="1" smtClean="0"/>
              <a:t>curves</a:t>
            </a:r>
            <a:r>
              <a:rPr lang="fr-FR" sz="2800" b="1" i="1" dirty="0" smtClean="0"/>
              <a:t> </a:t>
            </a:r>
            <a:r>
              <a:rPr lang="fr-FR" sz="2800" dirty="0" smtClean="0"/>
              <a:t>as input</a:t>
            </a:r>
          </a:p>
          <a:p>
            <a:pPr marL="457200" indent="-457200">
              <a:buFont typeface="Arial"/>
              <a:buChar char="•"/>
            </a:pPr>
            <a:r>
              <a:rPr lang="fr-FR" sz="2800" dirty="0" err="1" smtClean="0"/>
              <a:t>Many</a:t>
            </a:r>
            <a:r>
              <a:rPr lang="fr-FR" sz="2800" dirty="0" smtClean="0"/>
              <a:t> </a:t>
            </a:r>
            <a:r>
              <a:rPr lang="fr-FR" sz="2800" b="1" i="1" dirty="0" smtClean="0"/>
              <a:t>sketches are rough </a:t>
            </a:r>
            <a:r>
              <a:rPr lang="fr-FR" sz="2800" dirty="0" smtClean="0"/>
              <a:t>bitmaps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1752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Sketches in design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765743" y="3683482"/>
            <a:ext cx="212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Rough line </a:t>
            </a:r>
            <a:r>
              <a:rPr lang="fr-FR" b="1" dirty="0" err="1" smtClean="0"/>
              <a:t>drawings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3902976" y="3702274"/>
            <a:ext cx="182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Shaded</a:t>
            </a:r>
            <a:r>
              <a:rPr lang="fr-FR" b="1" dirty="0" smtClean="0"/>
              <a:t> </a:t>
            </a:r>
            <a:r>
              <a:rPr lang="fr-FR" b="1" dirty="0" err="1" smtClean="0"/>
              <a:t>drawings</a:t>
            </a:r>
            <a:endParaRPr lang="fr-FR" dirty="0"/>
          </a:p>
        </p:txBody>
      </p:sp>
      <p:pic>
        <p:nvPicPr>
          <p:cNvPr id="13" name="Image 12" descr="vacc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5" y="1242142"/>
            <a:ext cx="3371945" cy="235554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96729" y="6441003"/>
            <a:ext cx="685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© Spencer </a:t>
            </a:r>
            <a:r>
              <a:rPr lang="fr-FR" dirty="0" err="1" smtClean="0"/>
              <a:t>Nugent</a:t>
            </a:r>
            <a:r>
              <a:rPr lang="fr-FR" dirty="0"/>
              <a:t> </a:t>
            </a:r>
            <a:r>
              <a:rPr lang="fr-FR" dirty="0" smtClean="0"/>
              <a:t>on sketch-a-</a:t>
            </a:r>
            <a:r>
              <a:rPr lang="fr-FR" dirty="0" err="1" smtClean="0"/>
              <a:t>day.com</a:t>
            </a:r>
            <a:r>
              <a:rPr lang="fr-FR" dirty="0" smtClean="0"/>
              <a:t>, </a:t>
            </a:r>
            <a:r>
              <a:rPr lang="fr-FR" dirty="0"/>
              <a:t>© </a:t>
            </a:r>
            <a:r>
              <a:rPr lang="fr-FR" dirty="0" smtClean="0"/>
              <a:t>3d_molier, </a:t>
            </a:r>
            <a:r>
              <a:rPr lang="fr-FR" dirty="0" err="1" smtClean="0"/>
              <a:t>turbosquid.com</a:t>
            </a:r>
            <a:endParaRPr lang="fr-FR" dirty="0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t="6738" r="15238" b="7406"/>
          <a:stretch/>
        </p:blipFill>
        <p:spPr bwMode="auto">
          <a:xfrm>
            <a:off x="3508329" y="1193489"/>
            <a:ext cx="2664538" cy="2507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 descr="vacuu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11" y="1141450"/>
            <a:ext cx="2584704" cy="254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ZoneTexte 17"/>
          <p:cNvSpPr txBox="1"/>
          <p:nvPr/>
        </p:nvSpPr>
        <p:spPr>
          <a:xfrm>
            <a:off x="6972313" y="3702274"/>
            <a:ext cx="12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3D </a:t>
            </a:r>
            <a:r>
              <a:rPr lang="fr-FR" b="1" dirty="0" err="1" smtClean="0"/>
              <a:t>models</a:t>
            </a:r>
            <a:endParaRPr lang="fr-FR" dirty="0" smtClean="0"/>
          </a:p>
        </p:txBody>
      </p:sp>
      <p:sp>
        <p:nvSpPr>
          <p:cNvPr id="19" name="ZoneTexte 18"/>
          <p:cNvSpPr txBox="1"/>
          <p:nvPr/>
        </p:nvSpPr>
        <p:spPr>
          <a:xfrm>
            <a:off x="8720" y="4887213"/>
            <a:ext cx="425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© Spencer </a:t>
            </a:r>
            <a:r>
              <a:rPr lang="fr-FR" sz="1100" dirty="0" err="1" smtClean="0"/>
              <a:t>Nugent</a:t>
            </a:r>
            <a:r>
              <a:rPr lang="fr-FR" sz="1100" dirty="0"/>
              <a:t> </a:t>
            </a:r>
            <a:r>
              <a:rPr lang="fr-FR" sz="1100" dirty="0" smtClean="0"/>
              <a:t>on sketch-a-</a:t>
            </a:r>
            <a:r>
              <a:rPr lang="fr-FR" sz="1100" dirty="0" err="1" smtClean="0"/>
              <a:t>day.com</a:t>
            </a:r>
            <a:r>
              <a:rPr lang="fr-FR" sz="1100" dirty="0" smtClean="0"/>
              <a:t>, </a:t>
            </a:r>
            <a:r>
              <a:rPr lang="fr-FR" sz="1100" dirty="0"/>
              <a:t>© </a:t>
            </a:r>
            <a:r>
              <a:rPr lang="fr-FR" sz="1100" dirty="0" smtClean="0"/>
              <a:t>3d_molier, </a:t>
            </a:r>
            <a:r>
              <a:rPr lang="fr-FR" sz="1100" dirty="0" err="1" smtClean="0"/>
              <a:t>turbosquid.com</a:t>
            </a:r>
            <a:endParaRPr lang="fr-FR" sz="11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5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0" y="19866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u="sng" dirty="0" smtClean="0"/>
              <a:t>Our solution: </a:t>
            </a:r>
            <a:r>
              <a:rPr lang="fr-FR" b="1" dirty="0" smtClean="0"/>
              <a:t> </a:t>
            </a:r>
            <a:r>
              <a:rPr lang="fr-FR" b="1" dirty="0" err="1" smtClean="0"/>
              <a:t>propagate</a:t>
            </a:r>
            <a:r>
              <a:rPr lang="fr-FR" b="1" dirty="0" smtClean="0"/>
              <a:t> </a:t>
            </a:r>
            <a:r>
              <a:rPr lang="fr-FR" b="1" dirty="0" err="1" smtClean="0"/>
              <a:t>curvature</a:t>
            </a:r>
            <a:r>
              <a:rPr lang="fr-FR" b="1" dirty="0" smtClean="0"/>
              <a:t> directions </a:t>
            </a:r>
            <a:r>
              <a:rPr lang="fr-FR" b="1" dirty="0" err="1" smtClean="0"/>
              <a:t>from</a:t>
            </a:r>
            <a:r>
              <a:rPr lang="fr-FR" b="1" dirty="0" smtClean="0"/>
              <a:t> rough </a:t>
            </a:r>
            <a:r>
              <a:rPr lang="fr-FR" b="1" dirty="0" err="1" smtClean="0"/>
              <a:t>strokes</a:t>
            </a:r>
            <a:endParaRPr lang="fr-FR" b="1" dirty="0"/>
          </a:p>
        </p:txBody>
      </p:sp>
      <p:pic>
        <p:nvPicPr>
          <p:cNvPr id="4" name="Image 3" descr="curves_sketchy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7" y="1911153"/>
            <a:ext cx="2330909" cy="2623912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1062028" y="3279310"/>
            <a:ext cx="389810" cy="389810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08708" y="4364087"/>
            <a:ext cx="160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/>
              <a:t>Input bitmap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local directions</a:t>
            </a:r>
            <a:endParaRPr lang="fr-FR" dirty="0"/>
          </a:p>
        </p:txBody>
      </p:sp>
      <p:grpSp>
        <p:nvGrpSpPr>
          <p:cNvPr id="30" name="Grouper 29"/>
          <p:cNvGrpSpPr/>
          <p:nvPr/>
        </p:nvGrpSpPr>
        <p:grpSpPr>
          <a:xfrm>
            <a:off x="1497584" y="1450080"/>
            <a:ext cx="1712976" cy="1755648"/>
            <a:chOff x="2577592" y="2866193"/>
            <a:chExt cx="1712976" cy="1755648"/>
          </a:xfrm>
        </p:grpSpPr>
        <p:pic>
          <p:nvPicPr>
            <p:cNvPr id="19" name="Image 18" descr="zoom_direction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592" y="2866193"/>
              <a:ext cx="1712976" cy="1755648"/>
            </a:xfrm>
            <a:prstGeom prst="rect">
              <a:avLst/>
            </a:prstGeom>
          </p:spPr>
        </p:pic>
        <p:grpSp>
          <p:nvGrpSpPr>
            <p:cNvPr id="22" name="Grouper 21"/>
            <p:cNvGrpSpPr/>
            <p:nvPr/>
          </p:nvGrpSpPr>
          <p:grpSpPr>
            <a:xfrm>
              <a:off x="2723017" y="3019866"/>
              <a:ext cx="1433260" cy="1433260"/>
              <a:chOff x="3390514" y="4168997"/>
              <a:chExt cx="1433260" cy="1433260"/>
            </a:xfrm>
          </p:grpSpPr>
          <p:sp>
            <p:nvSpPr>
              <p:cNvPr id="23" name="Ellipse 22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180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21</a:t>
            </a:fld>
            <a:endParaRPr lang="en-US"/>
          </a:p>
        </p:txBody>
      </p:sp>
      <p:pic>
        <p:nvPicPr>
          <p:cNvPr id="4" name="Image 3" descr="curves_sketchy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7" y="1911153"/>
            <a:ext cx="2330909" cy="2623912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1062028" y="3279310"/>
            <a:ext cx="389810" cy="389810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08708" y="4364087"/>
            <a:ext cx="160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/>
              <a:t>Input bitmap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local directions</a:t>
            </a:r>
            <a:endParaRPr lang="fr-FR" dirty="0"/>
          </a:p>
        </p:txBody>
      </p:sp>
      <p:grpSp>
        <p:nvGrpSpPr>
          <p:cNvPr id="30" name="Grouper 29"/>
          <p:cNvGrpSpPr/>
          <p:nvPr/>
        </p:nvGrpSpPr>
        <p:grpSpPr>
          <a:xfrm>
            <a:off x="1497584" y="1450080"/>
            <a:ext cx="1712976" cy="1755648"/>
            <a:chOff x="2577592" y="2866193"/>
            <a:chExt cx="1712976" cy="1755648"/>
          </a:xfrm>
        </p:grpSpPr>
        <p:pic>
          <p:nvPicPr>
            <p:cNvPr id="19" name="Image 18" descr="zoom_direction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592" y="2866193"/>
              <a:ext cx="1712976" cy="1755648"/>
            </a:xfrm>
            <a:prstGeom prst="rect">
              <a:avLst/>
            </a:prstGeom>
          </p:spPr>
        </p:pic>
        <p:grpSp>
          <p:nvGrpSpPr>
            <p:cNvPr id="22" name="Grouper 21"/>
            <p:cNvGrpSpPr/>
            <p:nvPr/>
          </p:nvGrpSpPr>
          <p:grpSpPr>
            <a:xfrm>
              <a:off x="2723017" y="3019866"/>
              <a:ext cx="1433260" cy="1433260"/>
              <a:chOff x="3390514" y="4168997"/>
              <a:chExt cx="1433260" cy="1433260"/>
            </a:xfrm>
          </p:grpSpPr>
          <p:sp>
            <p:nvSpPr>
              <p:cNvPr id="23" name="Ellipse 22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ZoneTexte 30"/>
          <p:cNvSpPr txBox="1"/>
          <p:nvPr/>
        </p:nvSpPr>
        <p:spPr>
          <a:xfrm>
            <a:off x="2786784" y="4374584"/>
            <a:ext cx="288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directions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pixel</a:t>
            </a:r>
            <a:br>
              <a:rPr lang="fr-FR" dirty="0" smtClean="0"/>
            </a:br>
            <a:r>
              <a:rPr lang="fr-FR" dirty="0" smtClean="0"/>
              <a:t>to </a:t>
            </a:r>
            <a:r>
              <a:rPr lang="fr-FR" dirty="0" err="1" smtClean="0"/>
              <a:t>form</a:t>
            </a:r>
            <a:r>
              <a:rPr lang="fr-FR" dirty="0" smtClean="0"/>
              <a:t> a </a:t>
            </a:r>
            <a:r>
              <a:rPr lang="fr-FR" b="1" i="1" dirty="0" smtClean="0"/>
              <a:t>cross </a:t>
            </a:r>
            <a:r>
              <a:rPr lang="fr-FR" b="1" i="1" dirty="0" err="1" smtClean="0"/>
              <a:t>field</a:t>
            </a:r>
            <a:endParaRPr lang="fr-FR" b="1" i="1" dirty="0"/>
          </a:p>
        </p:txBody>
      </p:sp>
      <p:pic>
        <p:nvPicPr>
          <p:cNvPr id="34" name="Image 33" descr="hatching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1947419"/>
            <a:ext cx="2306402" cy="2596325"/>
          </a:xfrm>
          <a:prstGeom prst="rect">
            <a:avLst/>
          </a:prstGeom>
        </p:spPr>
      </p:pic>
      <p:sp>
        <p:nvSpPr>
          <p:cNvPr id="35" name="Ellipse 34"/>
          <p:cNvSpPr/>
          <p:nvPr/>
        </p:nvSpPr>
        <p:spPr>
          <a:xfrm>
            <a:off x="3937308" y="3309790"/>
            <a:ext cx="389810" cy="389810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9" name="Grouper 48"/>
          <p:cNvGrpSpPr/>
          <p:nvPr/>
        </p:nvGrpSpPr>
        <p:grpSpPr>
          <a:xfrm>
            <a:off x="4355495" y="1471408"/>
            <a:ext cx="1749552" cy="1786128"/>
            <a:chOff x="6081776" y="1585514"/>
            <a:chExt cx="1749552" cy="1786128"/>
          </a:xfrm>
        </p:grpSpPr>
        <p:pic>
          <p:nvPicPr>
            <p:cNvPr id="48" name="Image 47" descr="zoom_direction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776" y="1585514"/>
              <a:ext cx="1749552" cy="1786128"/>
            </a:xfrm>
            <a:prstGeom prst="rect">
              <a:avLst/>
            </a:prstGeom>
          </p:spPr>
        </p:pic>
        <p:grpSp>
          <p:nvGrpSpPr>
            <p:cNvPr id="38" name="Grouper 37"/>
            <p:cNvGrpSpPr/>
            <p:nvPr/>
          </p:nvGrpSpPr>
          <p:grpSpPr>
            <a:xfrm>
              <a:off x="6231725" y="1763898"/>
              <a:ext cx="1433260" cy="1433260"/>
              <a:chOff x="3390514" y="4168997"/>
              <a:chExt cx="1433260" cy="1433260"/>
            </a:xfrm>
          </p:grpSpPr>
          <p:sp>
            <p:nvSpPr>
              <p:cNvPr id="41" name="Ellipse 40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2" name="Connecteur droit avec flèche 41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45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eur droit avec flèche 38"/>
            <p:cNvCxnSpPr/>
            <p:nvPr/>
          </p:nvCxnSpPr>
          <p:spPr>
            <a:xfrm>
              <a:off x="6749235" y="2639024"/>
              <a:ext cx="640328" cy="101368"/>
            </a:xfrm>
            <a:prstGeom prst="straightConnector1">
              <a:avLst/>
            </a:prstGeom>
            <a:ln w="38100" cmpd="sng">
              <a:solidFill>
                <a:srgbClr val="0015FF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7058152" y="2370473"/>
              <a:ext cx="0" cy="64006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eur droit avec flèche 58"/>
          <p:cNvCxnSpPr/>
          <p:nvPr/>
        </p:nvCxnSpPr>
        <p:spPr>
          <a:xfrm>
            <a:off x="2492838" y="3641184"/>
            <a:ext cx="579634" cy="0"/>
          </a:xfrm>
          <a:prstGeom prst="straightConnector1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ZoneTexte 4"/>
          <p:cNvSpPr txBox="1"/>
          <p:nvPr/>
        </p:nvSpPr>
        <p:spPr>
          <a:xfrm>
            <a:off x="2101460" y="3247764"/>
            <a:ext cx="1377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Propagate</a:t>
            </a:r>
            <a:r>
              <a:rPr lang="fr-FR" sz="1400" b="1" dirty="0" smtClean="0"/>
              <a:t> </a:t>
            </a:r>
            <a:r>
              <a:rPr lang="fr-FR" sz="1400" b="1" dirty="0" smtClean="0"/>
              <a:t>in 2D</a:t>
            </a:r>
            <a:endParaRPr lang="en-US" sz="1400" b="1" dirty="0"/>
          </a:p>
        </p:txBody>
      </p:sp>
      <p:sp>
        <p:nvSpPr>
          <p:cNvPr id="36" name="Titre 1"/>
          <p:cNvSpPr txBox="1">
            <a:spLocks/>
          </p:cNvSpPr>
          <p:nvPr/>
        </p:nvSpPr>
        <p:spPr>
          <a:xfrm>
            <a:off x="0" y="19866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u="sng" dirty="0" smtClean="0"/>
              <a:t>Our solution: </a:t>
            </a:r>
            <a:r>
              <a:rPr lang="fr-FR" b="1" dirty="0" smtClean="0"/>
              <a:t> </a:t>
            </a:r>
            <a:r>
              <a:rPr lang="fr-FR" b="1" dirty="0" err="1" smtClean="0"/>
              <a:t>propagate</a:t>
            </a:r>
            <a:r>
              <a:rPr lang="fr-FR" b="1" dirty="0" smtClean="0"/>
              <a:t> </a:t>
            </a:r>
            <a:r>
              <a:rPr lang="fr-FR" b="1" dirty="0" err="1" smtClean="0"/>
              <a:t>curvature</a:t>
            </a:r>
            <a:r>
              <a:rPr lang="fr-FR" b="1" dirty="0" smtClean="0"/>
              <a:t> directions </a:t>
            </a:r>
            <a:r>
              <a:rPr lang="fr-FR" b="1" dirty="0" err="1" smtClean="0"/>
              <a:t>from</a:t>
            </a:r>
            <a:r>
              <a:rPr lang="fr-FR" b="1" dirty="0" smtClean="0"/>
              <a:t> rough </a:t>
            </a:r>
            <a:r>
              <a:rPr lang="fr-FR" b="1" dirty="0" err="1" smtClean="0"/>
              <a:t>strokes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1194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22</a:t>
            </a:fld>
            <a:endParaRPr lang="en-US"/>
          </a:p>
        </p:txBody>
      </p:sp>
      <p:pic>
        <p:nvPicPr>
          <p:cNvPr id="4" name="Image 3" descr="curves_sketchy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7" y="1911153"/>
            <a:ext cx="2330909" cy="2623912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1062028" y="3279310"/>
            <a:ext cx="389810" cy="389810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08708" y="4364087"/>
            <a:ext cx="160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/>
              <a:t>Input bitmap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local directions</a:t>
            </a:r>
            <a:endParaRPr lang="fr-FR" dirty="0"/>
          </a:p>
        </p:txBody>
      </p:sp>
      <p:grpSp>
        <p:nvGrpSpPr>
          <p:cNvPr id="30" name="Grouper 29"/>
          <p:cNvGrpSpPr/>
          <p:nvPr/>
        </p:nvGrpSpPr>
        <p:grpSpPr>
          <a:xfrm>
            <a:off x="1497584" y="1450080"/>
            <a:ext cx="1712976" cy="1755648"/>
            <a:chOff x="2577592" y="2866193"/>
            <a:chExt cx="1712976" cy="1755648"/>
          </a:xfrm>
        </p:grpSpPr>
        <p:pic>
          <p:nvPicPr>
            <p:cNvPr id="19" name="Image 18" descr="zoom_direction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592" y="2866193"/>
              <a:ext cx="1712976" cy="1755648"/>
            </a:xfrm>
            <a:prstGeom prst="rect">
              <a:avLst/>
            </a:prstGeom>
          </p:spPr>
        </p:pic>
        <p:grpSp>
          <p:nvGrpSpPr>
            <p:cNvPr id="22" name="Grouper 21"/>
            <p:cNvGrpSpPr/>
            <p:nvPr/>
          </p:nvGrpSpPr>
          <p:grpSpPr>
            <a:xfrm>
              <a:off x="2723017" y="3019866"/>
              <a:ext cx="1433260" cy="1433260"/>
              <a:chOff x="3390514" y="4168997"/>
              <a:chExt cx="1433260" cy="1433260"/>
            </a:xfrm>
          </p:grpSpPr>
          <p:sp>
            <p:nvSpPr>
              <p:cNvPr id="23" name="Ellipse 22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ZoneTexte 30"/>
          <p:cNvSpPr txBox="1"/>
          <p:nvPr/>
        </p:nvSpPr>
        <p:spPr>
          <a:xfrm>
            <a:off x="2786784" y="4374584"/>
            <a:ext cx="288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directions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pixel</a:t>
            </a:r>
            <a:br>
              <a:rPr lang="fr-FR" dirty="0" smtClean="0"/>
            </a:br>
            <a:r>
              <a:rPr lang="fr-FR" dirty="0" smtClean="0"/>
              <a:t>to </a:t>
            </a:r>
            <a:r>
              <a:rPr lang="fr-FR" dirty="0" err="1" smtClean="0"/>
              <a:t>form</a:t>
            </a:r>
            <a:r>
              <a:rPr lang="fr-FR" dirty="0" smtClean="0"/>
              <a:t> a </a:t>
            </a:r>
            <a:r>
              <a:rPr lang="fr-FR" b="1" i="1" dirty="0" smtClean="0"/>
              <a:t>cross </a:t>
            </a:r>
            <a:r>
              <a:rPr lang="fr-FR" b="1" i="1" dirty="0" err="1" smtClean="0"/>
              <a:t>field</a:t>
            </a:r>
            <a:endParaRPr lang="fr-FR" b="1" i="1" dirty="0"/>
          </a:p>
        </p:txBody>
      </p:sp>
      <p:pic>
        <p:nvPicPr>
          <p:cNvPr id="34" name="Image 33" descr="hatching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1947419"/>
            <a:ext cx="2306402" cy="2596325"/>
          </a:xfrm>
          <a:prstGeom prst="rect">
            <a:avLst/>
          </a:prstGeom>
        </p:spPr>
      </p:pic>
      <p:sp>
        <p:nvSpPr>
          <p:cNvPr id="35" name="Ellipse 34"/>
          <p:cNvSpPr/>
          <p:nvPr/>
        </p:nvSpPr>
        <p:spPr>
          <a:xfrm>
            <a:off x="3937308" y="3309790"/>
            <a:ext cx="389810" cy="389810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9" name="Grouper 48"/>
          <p:cNvGrpSpPr/>
          <p:nvPr/>
        </p:nvGrpSpPr>
        <p:grpSpPr>
          <a:xfrm>
            <a:off x="4355495" y="1471408"/>
            <a:ext cx="1749552" cy="1786128"/>
            <a:chOff x="6081776" y="1585514"/>
            <a:chExt cx="1749552" cy="1786128"/>
          </a:xfrm>
        </p:grpSpPr>
        <p:pic>
          <p:nvPicPr>
            <p:cNvPr id="48" name="Image 47" descr="zoom_direction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776" y="1585514"/>
              <a:ext cx="1749552" cy="1786128"/>
            </a:xfrm>
            <a:prstGeom prst="rect">
              <a:avLst/>
            </a:prstGeom>
          </p:spPr>
        </p:pic>
        <p:grpSp>
          <p:nvGrpSpPr>
            <p:cNvPr id="38" name="Grouper 37"/>
            <p:cNvGrpSpPr/>
            <p:nvPr/>
          </p:nvGrpSpPr>
          <p:grpSpPr>
            <a:xfrm>
              <a:off x="6231725" y="1763898"/>
              <a:ext cx="1433260" cy="1433260"/>
              <a:chOff x="3390514" y="4168997"/>
              <a:chExt cx="1433260" cy="1433260"/>
            </a:xfrm>
          </p:grpSpPr>
          <p:sp>
            <p:nvSpPr>
              <p:cNvPr id="41" name="Ellipse 40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2" name="Connecteur droit avec flèche 41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45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eur droit avec flèche 38"/>
            <p:cNvCxnSpPr/>
            <p:nvPr/>
          </p:nvCxnSpPr>
          <p:spPr>
            <a:xfrm>
              <a:off x="6749235" y="2639024"/>
              <a:ext cx="640328" cy="101368"/>
            </a:xfrm>
            <a:prstGeom prst="straightConnector1">
              <a:avLst/>
            </a:prstGeom>
            <a:ln w="38100" cmpd="sng">
              <a:solidFill>
                <a:srgbClr val="0015FF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7058152" y="2370473"/>
              <a:ext cx="0" cy="64006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eur droit avec flèche 58"/>
          <p:cNvCxnSpPr/>
          <p:nvPr/>
        </p:nvCxnSpPr>
        <p:spPr>
          <a:xfrm>
            <a:off x="2492838" y="3641184"/>
            <a:ext cx="579634" cy="0"/>
          </a:xfrm>
          <a:prstGeom prst="straightConnector1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668321" y="4372388"/>
            <a:ext cx="296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/>
              <a:t>Normal </a:t>
            </a:r>
            <a:r>
              <a:rPr lang="fr-FR" b="1" i="1" dirty="0" err="1" smtClean="0"/>
              <a:t>at</a:t>
            </a:r>
            <a:r>
              <a:rPr lang="fr-FR" b="1" i="1" dirty="0" smtClean="0"/>
              <a:t> </a:t>
            </a:r>
            <a:r>
              <a:rPr lang="fr-FR" b="1" i="1" dirty="0" err="1" smtClean="0"/>
              <a:t>each</a:t>
            </a:r>
            <a:r>
              <a:rPr lang="fr-FR" b="1" i="1" dirty="0" smtClean="0"/>
              <a:t> pixel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orthogonality</a:t>
            </a:r>
            <a:r>
              <a:rPr lang="fr-FR" dirty="0" smtClean="0"/>
              <a:t> </a:t>
            </a:r>
            <a:r>
              <a:rPr lang="fr-FR" dirty="0" err="1" smtClean="0"/>
              <a:t>constraint</a:t>
            </a:r>
            <a:endParaRPr lang="fr-FR" dirty="0"/>
          </a:p>
        </p:txBody>
      </p:sp>
      <p:pic>
        <p:nvPicPr>
          <p:cNvPr id="37" name="Image 36" descr="normal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68" y="1968995"/>
            <a:ext cx="2294632" cy="258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er 49"/>
          <p:cNvGrpSpPr/>
          <p:nvPr/>
        </p:nvGrpSpPr>
        <p:grpSpPr>
          <a:xfrm>
            <a:off x="7403976" y="1649793"/>
            <a:ext cx="1433260" cy="1433260"/>
            <a:chOff x="7293597" y="1822907"/>
            <a:chExt cx="1433260" cy="1433260"/>
          </a:xfrm>
        </p:grpSpPr>
        <p:grpSp>
          <p:nvGrpSpPr>
            <p:cNvPr id="51" name="Grouper 50"/>
            <p:cNvGrpSpPr/>
            <p:nvPr/>
          </p:nvGrpSpPr>
          <p:grpSpPr>
            <a:xfrm>
              <a:off x="7293597" y="1822907"/>
              <a:ext cx="1433260" cy="1433260"/>
              <a:chOff x="7293597" y="1822907"/>
              <a:chExt cx="1433260" cy="1433260"/>
            </a:xfrm>
          </p:grpSpPr>
          <p:sp>
            <p:nvSpPr>
              <p:cNvPr id="54" name="Ellipse 53"/>
              <p:cNvSpPr/>
              <p:nvPr/>
            </p:nvSpPr>
            <p:spPr>
              <a:xfrm>
                <a:off x="7293597" y="1822907"/>
                <a:ext cx="1433260" cy="1433260"/>
              </a:xfrm>
              <a:prstGeom prst="ellipse">
                <a:avLst/>
              </a:prstGeom>
              <a:solidFill>
                <a:srgbClr val="FFFFFF"/>
              </a:solidFill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55" name="Connecteur droit avec flèche 54"/>
              <p:cNvCxnSpPr/>
              <p:nvPr/>
            </p:nvCxnSpPr>
            <p:spPr>
              <a:xfrm flipH="1">
                <a:off x="7831427" y="2703928"/>
                <a:ext cx="308916" cy="3045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necteur droit avec flèche 51"/>
            <p:cNvCxnSpPr/>
            <p:nvPr/>
          </p:nvCxnSpPr>
          <p:spPr>
            <a:xfrm>
              <a:off x="8120023" y="2421655"/>
              <a:ext cx="0" cy="640064"/>
            </a:xfrm>
            <a:prstGeom prst="straightConnector1">
              <a:avLst/>
            </a:prstGeom>
            <a:ln w="34925" cmpd="sng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>
              <a:off x="7811106" y="2693210"/>
              <a:ext cx="640328" cy="88887"/>
            </a:xfrm>
            <a:prstGeom prst="straightConnector1">
              <a:avLst/>
            </a:prstGeom>
            <a:ln w="34925" cmpd="sng">
              <a:solidFill>
                <a:srgbClr val="0015FF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necteur droit avec flèche 55"/>
          <p:cNvCxnSpPr/>
          <p:nvPr/>
        </p:nvCxnSpPr>
        <p:spPr>
          <a:xfrm>
            <a:off x="5353058" y="3641184"/>
            <a:ext cx="579634" cy="0"/>
          </a:xfrm>
          <a:prstGeom prst="straightConnector1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5182372" y="3245785"/>
            <a:ext cx="862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Lift </a:t>
            </a:r>
            <a:r>
              <a:rPr lang="fr-FR" sz="1400" b="1" dirty="0" smtClean="0"/>
              <a:t>to 3D </a:t>
            </a:r>
            <a:endParaRPr lang="en-US" sz="1400" b="1" dirty="0"/>
          </a:p>
        </p:txBody>
      </p:sp>
      <p:sp>
        <p:nvSpPr>
          <p:cNvPr id="58" name="Titre 1"/>
          <p:cNvSpPr txBox="1">
            <a:spLocks/>
          </p:cNvSpPr>
          <p:nvPr/>
        </p:nvSpPr>
        <p:spPr>
          <a:xfrm>
            <a:off x="0" y="19866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u="sng" dirty="0" smtClean="0"/>
              <a:t>Our solution: </a:t>
            </a:r>
            <a:r>
              <a:rPr lang="fr-FR" b="1" dirty="0"/>
              <a:t> </a:t>
            </a:r>
            <a:r>
              <a:rPr lang="fr-FR" b="1" dirty="0" err="1" smtClean="0"/>
              <a:t>propagate</a:t>
            </a:r>
            <a:r>
              <a:rPr lang="fr-FR" b="1" dirty="0" smtClean="0"/>
              <a:t> </a:t>
            </a:r>
            <a:r>
              <a:rPr lang="fr-FR" b="1" dirty="0" err="1" smtClean="0"/>
              <a:t>curvature</a:t>
            </a:r>
            <a:r>
              <a:rPr lang="fr-FR" b="1" dirty="0" smtClean="0"/>
              <a:t> </a:t>
            </a:r>
            <a:r>
              <a:rPr lang="fr-FR" b="1" dirty="0"/>
              <a:t>directions </a:t>
            </a:r>
            <a:r>
              <a:rPr lang="fr-FR" b="1" dirty="0" err="1"/>
              <a:t>from</a:t>
            </a:r>
            <a:r>
              <a:rPr lang="fr-FR" b="1" dirty="0"/>
              <a:t> rough </a:t>
            </a:r>
            <a:r>
              <a:rPr lang="fr-FR" b="1" dirty="0" err="1"/>
              <a:t>strokes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2101460" y="3247764"/>
            <a:ext cx="1377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Propagate</a:t>
            </a:r>
            <a:r>
              <a:rPr lang="fr-FR" sz="1400" b="1" dirty="0" smtClean="0"/>
              <a:t> </a:t>
            </a:r>
            <a:r>
              <a:rPr lang="fr-FR" sz="1400" b="1" dirty="0" smtClean="0"/>
              <a:t>in 2D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8038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23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Main challenges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126055" y="1345911"/>
            <a:ext cx="8389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BendFields</a:t>
            </a:r>
            <a:r>
              <a:rPr lang="en-US" sz="2800" dirty="0" smtClean="0"/>
              <a:t> </a:t>
            </a:r>
            <a:r>
              <a:rPr lang="en-US" sz="2800" b="1" i="1" dirty="0" smtClean="0"/>
              <a:t>smoothness energy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sz="2800" b="1" i="1" dirty="0" smtClean="0"/>
              <a:t>Non-orthogonal cross field</a:t>
            </a:r>
          </a:p>
          <a:p>
            <a:pPr lvl="1"/>
            <a:r>
              <a:rPr lang="en-US" sz="2800" dirty="0" smtClean="0"/>
              <a:t>-     Representation</a:t>
            </a:r>
          </a:p>
          <a:p>
            <a:pPr lvl="1"/>
            <a:r>
              <a:rPr lang="en-US" sz="2800" dirty="0" smtClean="0"/>
              <a:t>-     Optimization</a:t>
            </a:r>
            <a:endParaRPr lang="en-US" sz="2800" dirty="0"/>
          </a:p>
        </p:txBody>
      </p:sp>
      <p:pic>
        <p:nvPicPr>
          <p:cNvPr id="39" name="Image 38" descr="inset_u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86" y="1124150"/>
            <a:ext cx="1403768" cy="1628793"/>
          </a:xfrm>
          <a:prstGeom prst="rect">
            <a:avLst/>
          </a:prstGeom>
        </p:spPr>
      </p:pic>
      <p:grpSp>
        <p:nvGrpSpPr>
          <p:cNvPr id="40" name="Grouper 39"/>
          <p:cNvGrpSpPr/>
          <p:nvPr/>
        </p:nvGrpSpPr>
        <p:grpSpPr>
          <a:xfrm>
            <a:off x="6529808" y="2941156"/>
            <a:ext cx="1777446" cy="1414754"/>
            <a:chOff x="444423" y="3134297"/>
            <a:chExt cx="1777446" cy="1414754"/>
          </a:xfrm>
        </p:grpSpPr>
        <p:sp>
          <p:nvSpPr>
            <p:cNvPr id="41" name="Forme libre 40"/>
            <p:cNvSpPr/>
            <p:nvPr/>
          </p:nvSpPr>
          <p:spPr>
            <a:xfrm rot="19695796">
              <a:off x="1508526" y="3491318"/>
              <a:ext cx="20861" cy="99609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orme libre 41"/>
            <p:cNvSpPr/>
            <p:nvPr/>
          </p:nvSpPr>
          <p:spPr>
            <a:xfrm rot="15535711">
              <a:off x="1154500" y="3402121"/>
              <a:ext cx="26765" cy="97068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3" name="Connecteur droit 42"/>
            <p:cNvCxnSpPr/>
            <p:nvPr/>
          </p:nvCxnSpPr>
          <p:spPr>
            <a:xfrm>
              <a:off x="444423" y="3753193"/>
              <a:ext cx="1777446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orme libre 43"/>
            <p:cNvSpPr/>
            <p:nvPr/>
          </p:nvSpPr>
          <p:spPr>
            <a:xfrm>
              <a:off x="1614563" y="3559189"/>
              <a:ext cx="35996" cy="194003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flipV="1">
              <a:off x="1298767" y="3403321"/>
              <a:ext cx="528484" cy="343456"/>
            </a:xfrm>
            <a:prstGeom prst="straightConnector1">
              <a:avLst/>
            </a:prstGeom>
            <a:ln w="28575" cmpd="sng">
              <a:solidFill>
                <a:srgbClr val="7F7F7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Image 45" descr="alpha_gree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070" y="3592505"/>
              <a:ext cx="101092" cy="81734"/>
            </a:xfrm>
            <a:prstGeom prst="rect">
              <a:avLst/>
            </a:prstGeom>
          </p:spPr>
        </p:pic>
        <p:cxnSp>
          <p:nvCxnSpPr>
            <p:cNvPr id="47" name="Connecteur droit avec flèche 46"/>
            <p:cNvCxnSpPr/>
            <p:nvPr/>
          </p:nvCxnSpPr>
          <p:spPr>
            <a:xfrm flipV="1">
              <a:off x="904624" y="3257236"/>
              <a:ext cx="783986" cy="99400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 flipH="1" flipV="1">
              <a:off x="1167818" y="3134297"/>
              <a:ext cx="257518" cy="123950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Image 48" descr="beta_oran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866" y="3404830"/>
              <a:ext cx="66467" cy="109816"/>
            </a:xfrm>
            <a:prstGeom prst="rect">
              <a:avLst/>
            </a:prstGeom>
          </p:spPr>
        </p:pic>
        <p:pic>
          <p:nvPicPr>
            <p:cNvPr id="50" name="Image 49" descr="beta_oran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51" y="3303765"/>
              <a:ext cx="66467" cy="109816"/>
            </a:xfrm>
            <a:prstGeom prst="rect">
              <a:avLst/>
            </a:prstGeom>
          </p:spPr>
        </p:pic>
        <p:grpSp>
          <p:nvGrpSpPr>
            <p:cNvPr id="51" name="Grouper 50"/>
            <p:cNvGrpSpPr/>
            <p:nvPr/>
          </p:nvGrpSpPr>
          <p:grpSpPr>
            <a:xfrm rot="19623072">
              <a:off x="733424" y="3283079"/>
              <a:ext cx="613951" cy="1265972"/>
              <a:chOff x="1363064" y="3880871"/>
              <a:chExt cx="859552" cy="1772405"/>
            </a:xfrm>
          </p:grpSpPr>
          <p:cxnSp>
            <p:nvCxnSpPr>
              <p:cNvPr id="54" name="Connecteur droit avec flèche 53"/>
              <p:cNvCxnSpPr/>
              <p:nvPr/>
            </p:nvCxnSpPr>
            <p:spPr>
              <a:xfrm rot="1200000" flipV="1">
                <a:off x="1363064" y="4615931"/>
                <a:ext cx="836686" cy="30337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/>
              <p:cNvCxnSpPr/>
              <p:nvPr/>
            </p:nvCxnSpPr>
            <p:spPr>
              <a:xfrm rot="16200000">
                <a:off x="1336413" y="4767074"/>
                <a:ext cx="1772405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necteur droit avec flèche 51"/>
            <p:cNvCxnSpPr/>
            <p:nvPr/>
          </p:nvCxnSpPr>
          <p:spPr>
            <a:xfrm flipV="1">
              <a:off x="1300396" y="3404830"/>
              <a:ext cx="528484" cy="34345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1018714" y="3239111"/>
              <a:ext cx="1083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accent6"/>
                  </a:solidFill>
                </a:rPr>
                <a:t>-</a:t>
              </a:r>
              <a:endParaRPr lang="en-US" sz="7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513434" y="1362502"/>
            <a:ext cx="469219" cy="523220"/>
            <a:chOff x="513434" y="1362502"/>
            <a:chExt cx="469219" cy="523220"/>
          </a:xfrm>
        </p:grpSpPr>
        <p:sp>
          <p:nvSpPr>
            <p:cNvPr id="5" name="Ellipse 4"/>
            <p:cNvSpPr/>
            <p:nvPr/>
          </p:nvSpPr>
          <p:spPr>
            <a:xfrm>
              <a:off x="513434" y="1413245"/>
              <a:ext cx="469219" cy="469219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66571" y="1362502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</a:t>
              </a:r>
              <a:endParaRPr lang="en-US" sz="2800" dirty="0"/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511475" y="2606414"/>
            <a:ext cx="469219" cy="523220"/>
            <a:chOff x="513434" y="1362502"/>
            <a:chExt cx="469219" cy="523220"/>
          </a:xfrm>
        </p:grpSpPr>
        <p:sp>
          <p:nvSpPr>
            <p:cNvPr id="28" name="Ellipse 27"/>
            <p:cNvSpPr/>
            <p:nvPr/>
          </p:nvSpPr>
          <p:spPr>
            <a:xfrm>
              <a:off x="513434" y="1413245"/>
              <a:ext cx="469219" cy="469219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566571" y="1362502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531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ons_example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4" y="1432583"/>
            <a:ext cx="3110205" cy="36085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24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propagate</a:t>
            </a:r>
            <a:r>
              <a:rPr lang="fr-FR" b="1" dirty="0" smtClean="0"/>
              <a:t> </a:t>
            </a:r>
            <a:br>
              <a:rPr lang="fr-FR" b="1" dirty="0" smtClean="0"/>
            </a:br>
            <a:r>
              <a:rPr lang="fr-FR" b="1" dirty="0" err="1" smtClean="0"/>
              <a:t>curvature</a:t>
            </a:r>
            <a:r>
              <a:rPr lang="fr-FR" b="1" dirty="0" smtClean="0"/>
              <a:t> directions?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360718" y="2587804"/>
            <a:ext cx="418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/>
              <a:t>?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311531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coons_example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4" y="1432583"/>
            <a:ext cx="3110205" cy="36085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25</a:t>
            </a:fld>
            <a:endParaRPr lang="en-US"/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3822529" y="3290556"/>
            <a:ext cx="113746" cy="254548"/>
          </a:xfrm>
          <a:prstGeom prst="straightConnector1">
            <a:avLst/>
          </a:prstGeom>
          <a:ln w="28575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5233666" y="2673423"/>
            <a:ext cx="114522" cy="254547"/>
          </a:xfrm>
          <a:prstGeom prst="straightConnector1">
            <a:avLst/>
          </a:prstGeom>
          <a:ln w="28575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3886095" y="1612084"/>
            <a:ext cx="235887" cy="16945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5066196" y="4097400"/>
            <a:ext cx="235887" cy="16945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 txBox="1">
            <a:spLocks/>
          </p:cNvSpPr>
          <p:nvPr/>
        </p:nvSpPr>
        <p:spPr>
          <a:xfrm>
            <a:off x="511475" y="862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As </a:t>
            </a:r>
            <a:r>
              <a:rPr lang="fr-FR" b="1" dirty="0" err="1" smtClean="0"/>
              <a:t>smooth</a:t>
            </a:r>
            <a:r>
              <a:rPr lang="fr-FR" b="1" dirty="0" smtClean="0"/>
              <a:t> as possible (diffusion)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9165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coons_example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4" y="1432583"/>
            <a:ext cx="3110205" cy="36085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26</a:t>
            </a:fld>
            <a:endParaRPr lang="en-US"/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3822529" y="3290556"/>
            <a:ext cx="113746" cy="254548"/>
          </a:xfrm>
          <a:prstGeom prst="straightConnector1">
            <a:avLst/>
          </a:prstGeom>
          <a:ln w="28575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5233666" y="2673423"/>
            <a:ext cx="114522" cy="254547"/>
          </a:xfrm>
          <a:prstGeom prst="straightConnector1">
            <a:avLst/>
          </a:prstGeom>
          <a:ln w="28575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5066196" y="4097400"/>
            <a:ext cx="235887" cy="16945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886095" y="1789437"/>
            <a:ext cx="58311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3886095" y="1781535"/>
            <a:ext cx="0" cy="522586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3886095" y="1612084"/>
            <a:ext cx="235887" cy="16945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4650556" y="4097400"/>
            <a:ext cx="58311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 flipV="1">
            <a:off x="5302083" y="3574814"/>
            <a:ext cx="0" cy="522586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4630382" y="2696687"/>
            <a:ext cx="58311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3936275" y="3545104"/>
            <a:ext cx="58311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 flipV="1">
            <a:off x="3936275" y="3022518"/>
            <a:ext cx="0" cy="522586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5233666" y="2691825"/>
            <a:ext cx="0" cy="522586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re 1"/>
          <p:cNvSpPr txBox="1">
            <a:spLocks/>
          </p:cNvSpPr>
          <p:nvPr/>
        </p:nvSpPr>
        <p:spPr>
          <a:xfrm>
            <a:off x="511475" y="862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As </a:t>
            </a:r>
            <a:r>
              <a:rPr lang="fr-FR" b="1" dirty="0" err="1" smtClean="0"/>
              <a:t>smooth</a:t>
            </a:r>
            <a:r>
              <a:rPr lang="fr-FR" b="1" dirty="0" smtClean="0"/>
              <a:t> as possible (diffusion)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2919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coons_example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4" y="1432583"/>
            <a:ext cx="3110205" cy="36085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27</a:t>
            </a:fld>
            <a:endParaRPr lang="en-US"/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3822529" y="3290556"/>
            <a:ext cx="113746" cy="254548"/>
          </a:xfrm>
          <a:prstGeom prst="straightConnector1">
            <a:avLst/>
          </a:prstGeom>
          <a:ln w="28575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5233666" y="2673423"/>
            <a:ext cx="114522" cy="254547"/>
          </a:xfrm>
          <a:prstGeom prst="straightConnector1">
            <a:avLst/>
          </a:prstGeom>
          <a:ln w="28575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5066196" y="4097400"/>
            <a:ext cx="235887" cy="16945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3886095" y="1612084"/>
            <a:ext cx="235887" cy="16945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3723198" y="2435212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 flipV="1">
            <a:off x="3564977" y="2350116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4126643" y="2180665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 flipV="1">
            <a:off x="3968422" y="2095569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96996" y="1926118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4338775" y="1841022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3963795" y="2842159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H="1" flipV="1">
            <a:off x="3805574" y="2757063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V="1">
            <a:off x="4367240" y="2587612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 flipV="1">
            <a:off x="4209019" y="2502516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V="1">
            <a:off x="4737593" y="2333065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 flipV="1">
            <a:off x="4579372" y="2247969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4161329" y="3294204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H="1" flipV="1">
            <a:off x="4003108" y="3209108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V="1">
            <a:off x="4564774" y="3039657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4406553" y="2954561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V="1">
            <a:off x="4935127" y="2785110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 flipV="1">
            <a:off x="4776906" y="2700014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4350604" y="3727492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 flipH="1" flipV="1">
            <a:off x="4192383" y="3642396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V="1">
            <a:off x="4754049" y="3472945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H="1" flipV="1">
            <a:off x="4595828" y="3387849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 flipV="1">
            <a:off x="5124402" y="3218398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H="1" flipV="1">
            <a:off x="4966181" y="3133302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4548138" y="4158788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flipH="1" flipV="1">
            <a:off x="4389917" y="4073692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V="1">
            <a:off x="4951583" y="3904241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 flipV="1">
            <a:off x="4793362" y="3819145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V="1">
            <a:off x="5321936" y="3649694"/>
            <a:ext cx="235887" cy="1694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5163715" y="3564598"/>
            <a:ext cx="161979" cy="254547"/>
          </a:xfrm>
          <a:prstGeom prst="straightConnector1">
            <a:avLst/>
          </a:prstGeom>
          <a:ln w="38100" cmpd="sng">
            <a:solidFill>
              <a:srgbClr val="0015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re 1"/>
          <p:cNvSpPr txBox="1">
            <a:spLocks/>
          </p:cNvSpPr>
          <p:nvPr/>
        </p:nvSpPr>
        <p:spPr>
          <a:xfrm>
            <a:off x="511475" y="862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As </a:t>
            </a:r>
            <a:r>
              <a:rPr lang="fr-FR" b="1" dirty="0" err="1" smtClean="0"/>
              <a:t>smooth</a:t>
            </a:r>
            <a:r>
              <a:rPr lang="fr-FR" b="1" dirty="0" smtClean="0"/>
              <a:t> as possible (diffusion)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0970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28</a:t>
            </a:fld>
            <a:endParaRPr lang="en-US"/>
          </a:p>
        </p:txBody>
      </p:sp>
      <p:pic>
        <p:nvPicPr>
          <p:cNvPr id="3" name="Image 2" descr="harmonic_hatch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4" y="1432582"/>
            <a:ext cx="3097959" cy="3594318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511475" y="862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As </a:t>
            </a:r>
            <a:r>
              <a:rPr lang="fr-FR" b="1" dirty="0" err="1" smtClean="0"/>
              <a:t>smooth</a:t>
            </a:r>
            <a:r>
              <a:rPr lang="fr-FR" b="1" dirty="0" smtClean="0"/>
              <a:t> as possible (diffusion)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1531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29</a:t>
            </a:fld>
            <a:endParaRPr lang="en-US"/>
          </a:p>
        </p:txBody>
      </p:sp>
      <p:pic>
        <p:nvPicPr>
          <p:cNvPr id="3" name="Image 2" descr="harmonic_hatch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4" y="1432582"/>
            <a:ext cx="3097959" cy="359431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772762" y="1597131"/>
            <a:ext cx="8014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Flat</a:t>
            </a:r>
            <a:endParaRPr lang="fr-FR" sz="3200" dirty="0"/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4685588" y="2100385"/>
            <a:ext cx="1087174" cy="952879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>
            <a:spLocks/>
          </p:cNvSpPr>
          <p:nvPr/>
        </p:nvSpPr>
        <p:spPr>
          <a:xfrm>
            <a:off x="511475" y="862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As </a:t>
            </a:r>
            <a:r>
              <a:rPr lang="fr-FR" b="1" dirty="0" err="1" smtClean="0"/>
              <a:t>smooth</a:t>
            </a:r>
            <a:r>
              <a:rPr lang="fr-FR" b="1" dirty="0" smtClean="0"/>
              <a:t> as possible (diffusion)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7102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Sketches in design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765743" y="3683482"/>
            <a:ext cx="2127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Rough line </a:t>
            </a:r>
            <a:r>
              <a:rPr lang="fr-FR" b="1" dirty="0" err="1" smtClean="0"/>
              <a:t>drawings</a:t>
            </a:r>
            <a:endParaRPr lang="fr-FR" b="1" dirty="0" smtClean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Exploration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Rapid</a:t>
            </a:r>
            <a:r>
              <a:rPr lang="fr-FR" dirty="0" smtClean="0"/>
              <a:t>, flexible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902976" y="3702274"/>
            <a:ext cx="1821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bg1">
                    <a:lumMod val="75000"/>
                  </a:schemeClr>
                </a:solidFill>
              </a:rPr>
              <a:t>Shaded</a:t>
            </a:r>
            <a:r>
              <a:rPr lang="fr-FR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bg1">
                    <a:lumMod val="75000"/>
                  </a:schemeClr>
                </a:solidFill>
              </a:rPr>
              <a:t>drawings</a:t>
            </a:r>
            <a:endParaRPr lang="fr-FR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Presentation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Takes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 time </a:t>
            </a:r>
            <a:br>
              <a:rPr lang="fr-FR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and expertise</a:t>
            </a:r>
          </a:p>
          <a:p>
            <a:endParaRPr lang="fr-FR" dirty="0"/>
          </a:p>
        </p:txBody>
      </p:sp>
      <p:pic>
        <p:nvPicPr>
          <p:cNvPr id="5" name="Image 4" descr="vacc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5" y="1242142"/>
            <a:ext cx="3371945" cy="2355545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t="6738" r="15238" b="7406"/>
          <a:stretch/>
        </p:blipFill>
        <p:spPr bwMode="auto">
          <a:xfrm>
            <a:off x="3508329" y="1193489"/>
            <a:ext cx="2664538" cy="2507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976547" y="3702274"/>
            <a:ext cx="17319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BFBFBF"/>
                </a:solidFill>
              </a:rPr>
              <a:t>3D </a:t>
            </a:r>
            <a:r>
              <a:rPr lang="fr-FR" b="1" dirty="0" err="1" smtClean="0">
                <a:solidFill>
                  <a:srgbClr val="BFBFBF"/>
                </a:solidFill>
              </a:rPr>
              <a:t>models</a:t>
            </a:r>
            <a:endParaRPr lang="fr-FR" b="1" dirty="0" smtClean="0">
              <a:solidFill>
                <a:srgbClr val="BFBFB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Engineering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Takes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 time</a:t>
            </a:r>
            <a:br>
              <a:rPr lang="fr-FR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precision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 smtClean="0"/>
          </a:p>
        </p:txBody>
      </p:sp>
      <p:pic>
        <p:nvPicPr>
          <p:cNvPr id="8" name="Image 7" descr="vacuu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11" y="1141450"/>
            <a:ext cx="2584704" cy="254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/>
          <p:cNvSpPr txBox="1"/>
          <p:nvPr/>
        </p:nvSpPr>
        <p:spPr>
          <a:xfrm>
            <a:off x="8720" y="4887213"/>
            <a:ext cx="425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© Spencer </a:t>
            </a:r>
            <a:r>
              <a:rPr lang="fr-FR" sz="1100" dirty="0" err="1" smtClean="0"/>
              <a:t>Nugent</a:t>
            </a:r>
            <a:r>
              <a:rPr lang="fr-FR" sz="1100" dirty="0"/>
              <a:t> </a:t>
            </a:r>
            <a:r>
              <a:rPr lang="fr-FR" sz="1100" dirty="0" smtClean="0"/>
              <a:t>on sketch-a-</a:t>
            </a:r>
            <a:r>
              <a:rPr lang="fr-FR" sz="1100" dirty="0" err="1" smtClean="0"/>
              <a:t>day.com</a:t>
            </a:r>
            <a:r>
              <a:rPr lang="fr-FR" sz="1100" dirty="0" smtClean="0"/>
              <a:t>, </a:t>
            </a:r>
            <a:r>
              <a:rPr lang="fr-FR" sz="1100" dirty="0"/>
              <a:t>© </a:t>
            </a:r>
            <a:r>
              <a:rPr lang="fr-FR" sz="1100" dirty="0" smtClean="0"/>
              <a:t>3d_molier, </a:t>
            </a:r>
            <a:r>
              <a:rPr lang="fr-FR" sz="1100" dirty="0" err="1" smtClean="0"/>
              <a:t>turbosquid.com</a:t>
            </a:r>
            <a:endParaRPr lang="fr-FR" sz="1100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1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necteur droit 36"/>
          <p:cNvCxnSpPr/>
          <p:nvPr/>
        </p:nvCxnSpPr>
        <p:spPr>
          <a:xfrm>
            <a:off x="4908550" y="2924176"/>
            <a:ext cx="125308" cy="18093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4491828" y="3009900"/>
            <a:ext cx="54772" cy="101602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4129687" y="3460750"/>
            <a:ext cx="124813" cy="80288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30</a:t>
            </a:fld>
            <a:endParaRPr lang="en-US"/>
          </a:p>
        </p:txBody>
      </p:sp>
      <p:grpSp>
        <p:nvGrpSpPr>
          <p:cNvPr id="17" name="Grouper 16"/>
          <p:cNvGrpSpPr/>
          <p:nvPr/>
        </p:nvGrpSpPr>
        <p:grpSpPr>
          <a:xfrm>
            <a:off x="3254416" y="1585416"/>
            <a:ext cx="2774729" cy="3181847"/>
            <a:chOff x="2862385" y="1963615"/>
            <a:chExt cx="3600238" cy="4128477"/>
          </a:xfrm>
        </p:grpSpPr>
        <p:sp>
          <p:nvSpPr>
            <p:cNvPr id="18" name="Forme libre 17"/>
            <p:cNvSpPr/>
            <p:nvPr/>
          </p:nvSpPr>
          <p:spPr>
            <a:xfrm>
              <a:off x="2891692" y="1963615"/>
              <a:ext cx="1826846" cy="1143000"/>
            </a:xfrm>
            <a:custGeom>
              <a:avLst/>
              <a:gdLst>
                <a:gd name="connsiteX0" fmla="*/ 0 w 1826846"/>
                <a:gd name="connsiteY0" fmla="*/ 1143000 h 1143000"/>
                <a:gd name="connsiteX1" fmla="*/ 468923 w 1826846"/>
                <a:gd name="connsiteY1" fmla="*/ 771770 h 1143000"/>
                <a:gd name="connsiteX2" fmla="*/ 869462 w 1826846"/>
                <a:gd name="connsiteY2" fmla="*/ 185616 h 1143000"/>
                <a:gd name="connsiteX3" fmla="*/ 1416539 w 1826846"/>
                <a:gd name="connsiteY3" fmla="*/ 205154 h 1143000"/>
                <a:gd name="connsiteX4" fmla="*/ 1826846 w 1826846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846" h="1143000">
                  <a:moveTo>
                    <a:pt x="0" y="1143000"/>
                  </a:moveTo>
                  <a:cubicBezTo>
                    <a:pt x="162006" y="1037167"/>
                    <a:pt x="324013" y="931334"/>
                    <a:pt x="468923" y="771770"/>
                  </a:cubicBezTo>
                  <a:cubicBezTo>
                    <a:pt x="613833" y="612206"/>
                    <a:pt x="711526" y="280052"/>
                    <a:pt x="869462" y="185616"/>
                  </a:cubicBezTo>
                  <a:cubicBezTo>
                    <a:pt x="1027398" y="91180"/>
                    <a:pt x="1256975" y="236090"/>
                    <a:pt x="1416539" y="205154"/>
                  </a:cubicBezTo>
                  <a:cubicBezTo>
                    <a:pt x="1576103" y="174218"/>
                    <a:pt x="1724269" y="66756"/>
                    <a:pt x="1826846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Forme libre 19"/>
            <p:cNvSpPr/>
            <p:nvPr/>
          </p:nvSpPr>
          <p:spPr>
            <a:xfrm>
              <a:off x="4635777" y="4949092"/>
              <a:ext cx="1826846" cy="1143000"/>
            </a:xfrm>
            <a:custGeom>
              <a:avLst/>
              <a:gdLst>
                <a:gd name="connsiteX0" fmla="*/ 0 w 1826846"/>
                <a:gd name="connsiteY0" fmla="*/ 1143000 h 1143000"/>
                <a:gd name="connsiteX1" fmla="*/ 468923 w 1826846"/>
                <a:gd name="connsiteY1" fmla="*/ 771770 h 1143000"/>
                <a:gd name="connsiteX2" fmla="*/ 869462 w 1826846"/>
                <a:gd name="connsiteY2" fmla="*/ 185616 h 1143000"/>
                <a:gd name="connsiteX3" fmla="*/ 1416539 w 1826846"/>
                <a:gd name="connsiteY3" fmla="*/ 205154 h 1143000"/>
                <a:gd name="connsiteX4" fmla="*/ 1826846 w 1826846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846" h="1143000">
                  <a:moveTo>
                    <a:pt x="0" y="1143000"/>
                  </a:moveTo>
                  <a:cubicBezTo>
                    <a:pt x="162006" y="1037167"/>
                    <a:pt x="324013" y="931334"/>
                    <a:pt x="468923" y="771770"/>
                  </a:cubicBezTo>
                  <a:cubicBezTo>
                    <a:pt x="613833" y="612206"/>
                    <a:pt x="711526" y="280052"/>
                    <a:pt x="869462" y="185616"/>
                  </a:cubicBezTo>
                  <a:cubicBezTo>
                    <a:pt x="1027398" y="91180"/>
                    <a:pt x="1256975" y="236090"/>
                    <a:pt x="1416539" y="205154"/>
                  </a:cubicBezTo>
                  <a:cubicBezTo>
                    <a:pt x="1576103" y="174218"/>
                    <a:pt x="1724269" y="66756"/>
                    <a:pt x="1826846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orme libre 20"/>
            <p:cNvSpPr/>
            <p:nvPr/>
          </p:nvSpPr>
          <p:spPr>
            <a:xfrm>
              <a:off x="2862385" y="3057770"/>
              <a:ext cx="1797538" cy="3018693"/>
            </a:xfrm>
            <a:custGeom>
              <a:avLst/>
              <a:gdLst>
                <a:gd name="connsiteX0" fmla="*/ 0 w 1797538"/>
                <a:gd name="connsiteY0" fmla="*/ 0 h 3018693"/>
                <a:gd name="connsiteX1" fmla="*/ 527538 w 1797538"/>
                <a:gd name="connsiteY1" fmla="*/ 537308 h 3018693"/>
                <a:gd name="connsiteX2" fmla="*/ 976923 w 1797538"/>
                <a:gd name="connsiteY2" fmla="*/ 1553308 h 3018693"/>
                <a:gd name="connsiteX3" fmla="*/ 1357923 w 1797538"/>
                <a:gd name="connsiteY3" fmla="*/ 2481385 h 3018693"/>
                <a:gd name="connsiteX4" fmla="*/ 1797538 w 1797538"/>
                <a:gd name="connsiteY4" fmla="*/ 3018693 h 30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538" h="3018693">
                  <a:moveTo>
                    <a:pt x="0" y="0"/>
                  </a:moveTo>
                  <a:cubicBezTo>
                    <a:pt x="182359" y="139211"/>
                    <a:pt x="364718" y="278423"/>
                    <a:pt x="527538" y="537308"/>
                  </a:cubicBezTo>
                  <a:cubicBezTo>
                    <a:pt x="690359" y="796193"/>
                    <a:pt x="838526" y="1229295"/>
                    <a:pt x="976923" y="1553308"/>
                  </a:cubicBezTo>
                  <a:cubicBezTo>
                    <a:pt x="1115320" y="1877321"/>
                    <a:pt x="1221154" y="2237154"/>
                    <a:pt x="1357923" y="2481385"/>
                  </a:cubicBezTo>
                  <a:cubicBezTo>
                    <a:pt x="1494692" y="2725616"/>
                    <a:pt x="1629833" y="2890065"/>
                    <a:pt x="1797538" y="3018693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Forme libre 21"/>
            <p:cNvSpPr/>
            <p:nvPr/>
          </p:nvSpPr>
          <p:spPr>
            <a:xfrm>
              <a:off x="3746777" y="2155092"/>
              <a:ext cx="1797538" cy="3018693"/>
            </a:xfrm>
            <a:custGeom>
              <a:avLst/>
              <a:gdLst>
                <a:gd name="connsiteX0" fmla="*/ 0 w 1797538"/>
                <a:gd name="connsiteY0" fmla="*/ 0 h 3018693"/>
                <a:gd name="connsiteX1" fmla="*/ 527538 w 1797538"/>
                <a:gd name="connsiteY1" fmla="*/ 537308 h 3018693"/>
                <a:gd name="connsiteX2" fmla="*/ 976923 w 1797538"/>
                <a:gd name="connsiteY2" fmla="*/ 1553308 h 3018693"/>
                <a:gd name="connsiteX3" fmla="*/ 1357923 w 1797538"/>
                <a:gd name="connsiteY3" fmla="*/ 2481385 h 3018693"/>
                <a:gd name="connsiteX4" fmla="*/ 1797538 w 1797538"/>
                <a:gd name="connsiteY4" fmla="*/ 3018693 h 301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538" h="3018693">
                  <a:moveTo>
                    <a:pt x="0" y="0"/>
                  </a:moveTo>
                  <a:cubicBezTo>
                    <a:pt x="182359" y="139211"/>
                    <a:pt x="364718" y="278423"/>
                    <a:pt x="527538" y="537308"/>
                  </a:cubicBezTo>
                  <a:cubicBezTo>
                    <a:pt x="690359" y="796193"/>
                    <a:pt x="838526" y="1229295"/>
                    <a:pt x="976923" y="1553308"/>
                  </a:cubicBezTo>
                  <a:cubicBezTo>
                    <a:pt x="1115320" y="1877321"/>
                    <a:pt x="1221154" y="2237154"/>
                    <a:pt x="1357923" y="2481385"/>
                  </a:cubicBezTo>
                  <a:cubicBezTo>
                    <a:pt x="1494692" y="2725616"/>
                    <a:pt x="1629833" y="2890065"/>
                    <a:pt x="1797538" y="3018693"/>
                  </a:cubicBezTo>
                </a:path>
              </a:pathLst>
            </a:custGeom>
            <a:ln>
              <a:solidFill>
                <a:srgbClr val="0000D7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4630617" y="1963617"/>
              <a:ext cx="1817077" cy="3116385"/>
            </a:xfrm>
            <a:custGeom>
              <a:avLst/>
              <a:gdLst>
                <a:gd name="connsiteX0" fmla="*/ 0 w 1817077"/>
                <a:gd name="connsiteY0" fmla="*/ 0 h 3116385"/>
                <a:gd name="connsiteX1" fmla="*/ 322385 w 1817077"/>
                <a:gd name="connsiteY1" fmla="*/ 390770 h 3116385"/>
                <a:gd name="connsiteX2" fmla="*/ 879231 w 1817077"/>
                <a:gd name="connsiteY2" fmla="*/ 1592385 h 3116385"/>
                <a:gd name="connsiteX3" fmla="*/ 1279770 w 1817077"/>
                <a:gd name="connsiteY3" fmla="*/ 2520462 h 3116385"/>
                <a:gd name="connsiteX4" fmla="*/ 1817077 w 1817077"/>
                <a:gd name="connsiteY4" fmla="*/ 3116385 h 311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077" h="3116385">
                  <a:moveTo>
                    <a:pt x="0" y="0"/>
                  </a:moveTo>
                  <a:cubicBezTo>
                    <a:pt x="87923" y="62686"/>
                    <a:pt x="175847" y="125373"/>
                    <a:pt x="322385" y="390770"/>
                  </a:cubicBezTo>
                  <a:cubicBezTo>
                    <a:pt x="468924" y="656168"/>
                    <a:pt x="719667" y="1237436"/>
                    <a:pt x="879231" y="1592385"/>
                  </a:cubicBezTo>
                  <a:cubicBezTo>
                    <a:pt x="1038795" y="1947334"/>
                    <a:pt x="1123462" y="2266462"/>
                    <a:pt x="1279770" y="2520462"/>
                  </a:cubicBezTo>
                  <a:cubicBezTo>
                    <a:pt x="1436078" y="2774462"/>
                    <a:pt x="1655885" y="3010552"/>
                    <a:pt x="1817077" y="3116385"/>
                  </a:cubicBezTo>
                </a:path>
              </a:pathLst>
            </a:cu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Forme libre 18"/>
            <p:cNvSpPr/>
            <p:nvPr/>
          </p:nvSpPr>
          <p:spPr>
            <a:xfrm>
              <a:off x="3791765" y="3510751"/>
              <a:ext cx="1826846" cy="1143000"/>
            </a:xfrm>
            <a:custGeom>
              <a:avLst/>
              <a:gdLst>
                <a:gd name="connsiteX0" fmla="*/ 0 w 1826846"/>
                <a:gd name="connsiteY0" fmla="*/ 1143000 h 1143000"/>
                <a:gd name="connsiteX1" fmla="*/ 468923 w 1826846"/>
                <a:gd name="connsiteY1" fmla="*/ 771770 h 1143000"/>
                <a:gd name="connsiteX2" fmla="*/ 869462 w 1826846"/>
                <a:gd name="connsiteY2" fmla="*/ 185616 h 1143000"/>
                <a:gd name="connsiteX3" fmla="*/ 1416539 w 1826846"/>
                <a:gd name="connsiteY3" fmla="*/ 205154 h 1143000"/>
                <a:gd name="connsiteX4" fmla="*/ 1826846 w 1826846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6846" h="1143000">
                  <a:moveTo>
                    <a:pt x="0" y="1143000"/>
                  </a:moveTo>
                  <a:cubicBezTo>
                    <a:pt x="162006" y="1037167"/>
                    <a:pt x="324013" y="931334"/>
                    <a:pt x="468923" y="771770"/>
                  </a:cubicBezTo>
                  <a:cubicBezTo>
                    <a:pt x="613833" y="612206"/>
                    <a:pt x="711526" y="280052"/>
                    <a:pt x="869462" y="185616"/>
                  </a:cubicBezTo>
                  <a:cubicBezTo>
                    <a:pt x="1027398" y="91180"/>
                    <a:pt x="1256975" y="236090"/>
                    <a:pt x="1416539" y="205154"/>
                  </a:cubicBezTo>
                  <a:cubicBezTo>
                    <a:pt x="1576103" y="174218"/>
                    <a:pt x="1724269" y="66756"/>
                    <a:pt x="1826846" y="0"/>
                  </a:cubicBezTo>
                </a:path>
              </a:pathLst>
            </a:cu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Titre 1"/>
          <p:cNvSpPr txBox="1">
            <a:spLocks/>
          </p:cNvSpPr>
          <p:nvPr/>
        </p:nvSpPr>
        <p:spPr>
          <a:xfrm>
            <a:off x="511475" y="3897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Interpolate</a:t>
            </a:r>
            <a:r>
              <a:rPr lang="fr-FR" b="1" dirty="0" smtClean="0"/>
              <a:t> opposite </a:t>
            </a:r>
            <a:r>
              <a:rPr lang="fr-FR" b="1" dirty="0" err="1" smtClean="0"/>
              <a:t>sides</a:t>
            </a:r>
            <a:r>
              <a:rPr lang="fr-FR" b="1" dirty="0" smtClean="0"/>
              <a:t> (</a:t>
            </a:r>
            <a:r>
              <a:rPr lang="fr-FR" b="1" dirty="0" err="1" smtClean="0"/>
              <a:t>Coons</a:t>
            </a:r>
            <a:r>
              <a:rPr lang="fr-FR" b="1" dirty="0" smtClean="0"/>
              <a:t>)</a:t>
            </a:r>
            <a:br>
              <a:rPr lang="fr-FR" b="1" dirty="0" smtClean="0"/>
            </a:br>
            <a:endParaRPr lang="fr-FR" b="1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4104588" y="1868919"/>
            <a:ext cx="84601" cy="74684"/>
          </a:xfrm>
          <a:prstGeom prst="line">
            <a:avLst/>
          </a:prstGeom>
          <a:ln w="12700" cmpd="sng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4441825" y="2330752"/>
            <a:ext cx="31750" cy="74684"/>
          </a:xfrm>
          <a:prstGeom prst="line">
            <a:avLst/>
          </a:prstGeom>
          <a:ln w="12700" cmpd="sng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627091" y="2778125"/>
            <a:ext cx="49153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822294" y="3279775"/>
            <a:ext cx="49153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5041900" y="3750211"/>
            <a:ext cx="80372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necteur droit 36"/>
          <p:cNvCxnSpPr/>
          <p:nvPr/>
        </p:nvCxnSpPr>
        <p:spPr>
          <a:xfrm>
            <a:off x="4908550" y="2924176"/>
            <a:ext cx="125308" cy="18093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4491828" y="3009900"/>
            <a:ext cx="54772" cy="101602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4129687" y="3460750"/>
            <a:ext cx="124813" cy="80288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31</a:t>
            </a:fld>
            <a:endParaRPr lang="en-US"/>
          </a:p>
        </p:txBody>
      </p:sp>
      <p:sp>
        <p:nvSpPr>
          <p:cNvPr id="18" name="Forme libre 17"/>
          <p:cNvSpPr/>
          <p:nvPr/>
        </p:nvSpPr>
        <p:spPr>
          <a:xfrm>
            <a:off x="3277003" y="1585416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4621182" y="3886345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 20"/>
          <p:cNvSpPr/>
          <p:nvPr/>
        </p:nvSpPr>
        <p:spPr>
          <a:xfrm>
            <a:off x="3254416" y="242868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 21"/>
          <p:cNvSpPr/>
          <p:nvPr/>
        </p:nvSpPr>
        <p:spPr>
          <a:xfrm>
            <a:off x="3936023" y="173298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D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 22"/>
          <p:cNvSpPr/>
          <p:nvPr/>
        </p:nvSpPr>
        <p:spPr>
          <a:xfrm>
            <a:off x="4617205" y="1585418"/>
            <a:ext cx="1400434" cy="2401820"/>
          </a:xfrm>
          <a:custGeom>
            <a:avLst/>
            <a:gdLst>
              <a:gd name="connsiteX0" fmla="*/ 0 w 1817077"/>
              <a:gd name="connsiteY0" fmla="*/ 0 h 3116385"/>
              <a:gd name="connsiteX1" fmla="*/ 322385 w 1817077"/>
              <a:gd name="connsiteY1" fmla="*/ 390770 h 3116385"/>
              <a:gd name="connsiteX2" fmla="*/ 879231 w 1817077"/>
              <a:gd name="connsiteY2" fmla="*/ 1592385 h 3116385"/>
              <a:gd name="connsiteX3" fmla="*/ 1279770 w 1817077"/>
              <a:gd name="connsiteY3" fmla="*/ 2520462 h 3116385"/>
              <a:gd name="connsiteX4" fmla="*/ 1817077 w 1817077"/>
              <a:gd name="connsiteY4" fmla="*/ 3116385 h 311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7077" h="3116385">
                <a:moveTo>
                  <a:pt x="0" y="0"/>
                </a:moveTo>
                <a:cubicBezTo>
                  <a:pt x="87923" y="62686"/>
                  <a:pt x="175847" y="125373"/>
                  <a:pt x="322385" y="390770"/>
                </a:cubicBezTo>
                <a:cubicBezTo>
                  <a:pt x="468924" y="656168"/>
                  <a:pt x="719667" y="1237436"/>
                  <a:pt x="879231" y="1592385"/>
                </a:cubicBezTo>
                <a:cubicBezTo>
                  <a:pt x="1038795" y="1947334"/>
                  <a:pt x="1123462" y="2266462"/>
                  <a:pt x="1279770" y="2520462"/>
                </a:cubicBezTo>
                <a:cubicBezTo>
                  <a:pt x="1436078" y="2774462"/>
                  <a:pt x="1655885" y="3010552"/>
                  <a:pt x="1817077" y="3116385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 18"/>
          <p:cNvSpPr/>
          <p:nvPr/>
        </p:nvSpPr>
        <p:spPr>
          <a:xfrm>
            <a:off x="3970696" y="2777805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511475" y="3897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Interpolate</a:t>
            </a:r>
            <a:r>
              <a:rPr lang="fr-FR" b="1" dirty="0" smtClean="0"/>
              <a:t> opposite </a:t>
            </a:r>
            <a:r>
              <a:rPr lang="fr-FR" b="1" dirty="0" err="1" smtClean="0"/>
              <a:t>sides</a:t>
            </a:r>
            <a:r>
              <a:rPr lang="fr-FR" b="1" dirty="0" smtClean="0"/>
              <a:t> (</a:t>
            </a:r>
            <a:r>
              <a:rPr lang="fr-FR" b="1" dirty="0" err="1" smtClean="0"/>
              <a:t>Coons</a:t>
            </a:r>
            <a:r>
              <a:rPr lang="fr-FR" b="1" dirty="0" smtClean="0"/>
              <a:t>)</a:t>
            </a:r>
            <a:br>
              <a:rPr lang="fr-FR" b="1" dirty="0" smtClean="0"/>
            </a:br>
            <a:endParaRPr lang="fr-FR" b="1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4104588" y="1868919"/>
            <a:ext cx="84601" cy="74684"/>
          </a:xfrm>
          <a:prstGeom prst="line">
            <a:avLst/>
          </a:prstGeom>
          <a:ln w="12700" cmpd="sng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4441825" y="2330752"/>
            <a:ext cx="31750" cy="74684"/>
          </a:xfrm>
          <a:prstGeom prst="line">
            <a:avLst/>
          </a:prstGeom>
          <a:ln w="12700" cmpd="sng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627091" y="2778125"/>
            <a:ext cx="49153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822294" y="3279775"/>
            <a:ext cx="49153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5041900" y="3750211"/>
            <a:ext cx="80372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orme libre 28"/>
          <p:cNvSpPr/>
          <p:nvPr/>
        </p:nvSpPr>
        <p:spPr>
          <a:xfrm>
            <a:off x="3429403" y="1737816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orme libre 30"/>
          <p:cNvSpPr/>
          <p:nvPr/>
        </p:nvSpPr>
        <p:spPr>
          <a:xfrm>
            <a:off x="3418206" y="231911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27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necteur droit 36"/>
          <p:cNvCxnSpPr/>
          <p:nvPr/>
        </p:nvCxnSpPr>
        <p:spPr>
          <a:xfrm>
            <a:off x="4908550" y="2924176"/>
            <a:ext cx="125308" cy="18093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4491828" y="3009900"/>
            <a:ext cx="54772" cy="101602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4129687" y="3460750"/>
            <a:ext cx="124813" cy="80288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32</a:t>
            </a:fld>
            <a:endParaRPr lang="en-US"/>
          </a:p>
        </p:txBody>
      </p:sp>
      <p:sp>
        <p:nvSpPr>
          <p:cNvPr id="18" name="Forme libre 17"/>
          <p:cNvSpPr/>
          <p:nvPr/>
        </p:nvSpPr>
        <p:spPr>
          <a:xfrm>
            <a:off x="3277003" y="1585416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4621182" y="3886345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 20"/>
          <p:cNvSpPr/>
          <p:nvPr/>
        </p:nvSpPr>
        <p:spPr>
          <a:xfrm>
            <a:off x="3254416" y="242868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 21"/>
          <p:cNvSpPr/>
          <p:nvPr/>
        </p:nvSpPr>
        <p:spPr>
          <a:xfrm>
            <a:off x="3936023" y="173298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D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 22"/>
          <p:cNvSpPr/>
          <p:nvPr/>
        </p:nvSpPr>
        <p:spPr>
          <a:xfrm>
            <a:off x="4617205" y="1585418"/>
            <a:ext cx="1400434" cy="2401820"/>
          </a:xfrm>
          <a:custGeom>
            <a:avLst/>
            <a:gdLst>
              <a:gd name="connsiteX0" fmla="*/ 0 w 1817077"/>
              <a:gd name="connsiteY0" fmla="*/ 0 h 3116385"/>
              <a:gd name="connsiteX1" fmla="*/ 322385 w 1817077"/>
              <a:gd name="connsiteY1" fmla="*/ 390770 h 3116385"/>
              <a:gd name="connsiteX2" fmla="*/ 879231 w 1817077"/>
              <a:gd name="connsiteY2" fmla="*/ 1592385 h 3116385"/>
              <a:gd name="connsiteX3" fmla="*/ 1279770 w 1817077"/>
              <a:gd name="connsiteY3" fmla="*/ 2520462 h 3116385"/>
              <a:gd name="connsiteX4" fmla="*/ 1817077 w 1817077"/>
              <a:gd name="connsiteY4" fmla="*/ 3116385 h 311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7077" h="3116385">
                <a:moveTo>
                  <a:pt x="0" y="0"/>
                </a:moveTo>
                <a:cubicBezTo>
                  <a:pt x="87923" y="62686"/>
                  <a:pt x="175847" y="125373"/>
                  <a:pt x="322385" y="390770"/>
                </a:cubicBezTo>
                <a:cubicBezTo>
                  <a:pt x="468924" y="656168"/>
                  <a:pt x="719667" y="1237436"/>
                  <a:pt x="879231" y="1592385"/>
                </a:cubicBezTo>
                <a:cubicBezTo>
                  <a:pt x="1038795" y="1947334"/>
                  <a:pt x="1123462" y="2266462"/>
                  <a:pt x="1279770" y="2520462"/>
                </a:cubicBezTo>
                <a:cubicBezTo>
                  <a:pt x="1436078" y="2774462"/>
                  <a:pt x="1655885" y="3010552"/>
                  <a:pt x="1817077" y="3116385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 18"/>
          <p:cNvSpPr/>
          <p:nvPr/>
        </p:nvSpPr>
        <p:spPr>
          <a:xfrm>
            <a:off x="3970696" y="2777805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511475" y="3897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Interpolate</a:t>
            </a:r>
            <a:r>
              <a:rPr lang="fr-FR" b="1" dirty="0" smtClean="0"/>
              <a:t> opposite </a:t>
            </a:r>
            <a:r>
              <a:rPr lang="fr-FR" b="1" dirty="0" err="1" smtClean="0"/>
              <a:t>sides</a:t>
            </a:r>
            <a:r>
              <a:rPr lang="fr-FR" b="1" dirty="0" smtClean="0"/>
              <a:t> (</a:t>
            </a:r>
            <a:r>
              <a:rPr lang="fr-FR" b="1" dirty="0" err="1" smtClean="0"/>
              <a:t>Coons</a:t>
            </a:r>
            <a:r>
              <a:rPr lang="fr-FR" b="1" dirty="0" smtClean="0"/>
              <a:t>)</a:t>
            </a:r>
            <a:br>
              <a:rPr lang="fr-FR" b="1" dirty="0" smtClean="0"/>
            </a:br>
            <a:endParaRPr lang="fr-FR" b="1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4104588" y="1868919"/>
            <a:ext cx="84601" cy="74684"/>
          </a:xfrm>
          <a:prstGeom prst="line">
            <a:avLst/>
          </a:prstGeom>
          <a:ln w="12700" cmpd="sng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4441825" y="2330752"/>
            <a:ext cx="31750" cy="74684"/>
          </a:xfrm>
          <a:prstGeom prst="line">
            <a:avLst/>
          </a:prstGeom>
          <a:ln w="12700" cmpd="sng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627091" y="2778125"/>
            <a:ext cx="49153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822294" y="3279775"/>
            <a:ext cx="49153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5041900" y="3750211"/>
            <a:ext cx="80372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orme libre 28"/>
          <p:cNvSpPr/>
          <p:nvPr/>
        </p:nvSpPr>
        <p:spPr>
          <a:xfrm>
            <a:off x="3429403" y="1737816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orme libre 29"/>
          <p:cNvSpPr/>
          <p:nvPr/>
        </p:nvSpPr>
        <p:spPr>
          <a:xfrm>
            <a:off x="3581803" y="1901606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orme libre 30"/>
          <p:cNvSpPr/>
          <p:nvPr/>
        </p:nvSpPr>
        <p:spPr>
          <a:xfrm>
            <a:off x="3418206" y="231911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 32"/>
          <p:cNvSpPr/>
          <p:nvPr/>
        </p:nvSpPr>
        <p:spPr>
          <a:xfrm>
            <a:off x="3566276" y="218243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33"/>
          <p:cNvCxnSpPr/>
          <p:nvPr/>
        </p:nvCxnSpPr>
        <p:spPr>
          <a:xfrm>
            <a:off x="4336310" y="2123344"/>
            <a:ext cx="139264" cy="283895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4406320" y="3008777"/>
            <a:ext cx="141010" cy="261573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96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necteur droit 36"/>
          <p:cNvCxnSpPr/>
          <p:nvPr/>
        </p:nvCxnSpPr>
        <p:spPr>
          <a:xfrm>
            <a:off x="4908550" y="2924176"/>
            <a:ext cx="125308" cy="18093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4491828" y="3009900"/>
            <a:ext cx="54772" cy="101602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4129687" y="3460750"/>
            <a:ext cx="124813" cy="80288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33</a:t>
            </a:fld>
            <a:endParaRPr lang="en-US"/>
          </a:p>
        </p:txBody>
      </p:sp>
      <p:sp>
        <p:nvSpPr>
          <p:cNvPr id="18" name="Forme libre 17"/>
          <p:cNvSpPr/>
          <p:nvPr/>
        </p:nvSpPr>
        <p:spPr>
          <a:xfrm>
            <a:off x="3277003" y="1585416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libre 19"/>
          <p:cNvSpPr/>
          <p:nvPr/>
        </p:nvSpPr>
        <p:spPr>
          <a:xfrm>
            <a:off x="4621182" y="3886345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orme libre 20"/>
          <p:cNvSpPr/>
          <p:nvPr/>
        </p:nvSpPr>
        <p:spPr>
          <a:xfrm>
            <a:off x="3254416" y="242868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 21"/>
          <p:cNvSpPr/>
          <p:nvPr/>
        </p:nvSpPr>
        <p:spPr>
          <a:xfrm>
            <a:off x="3936023" y="173298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D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orme libre 22"/>
          <p:cNvSpPr/>
          <p:nvPr/>
        </p:nvSpPr>
        <p:spPr>
          <a:xfrm>
            <a:off x="4617205" y="1585418"/>
            <a:ext cx="1400434" cy="2401820"/>
          </a:xfrm>
          <a:custGeom>
            <a:avLst/>
            <a:gdLst>
              <a:gd name="connsiteX0" fmla="*/ 0 w 1817077"/>
              <a:gd name="connsiteY0" fmla="*/ 0 h 3116385"/>
              <a:gd name="connsiteX1" fmla="*/ 322385 w 1817077"/>
              <a:gd name="connsiteY1" fmla="*/ 390770 h 3116385"/>
              <a:gd name="connsiteX2" fmla="*/ 879231 w 1817077"/>
              <a:gd name="connsiteY2" fmla="*/ 1592385 h 3116385"/>
              <a:gd name="connsiteX3" fmla="*/ 1279770 w 1817077"/>
              <a:gd name="connsiteY3" fmla="*/ 2520462 h 3116385"/>
              <a:gd name="connsiteX4" fmla="*/ 1817077 w 1817077"/>
              <a:gd name="connsiteY4" fmla="*/ 3116385 h 311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7077" h="3116385">
                <a:moveTo>
                  <a:pt x="0" y="0"/>
                </a:moveTo>
                <a:cubicBezTo>
                  <a:pt x="87923" y="62686"/>
                  <a:pt x="175847" y="125373"/>
                  <a:pt x="322385" y="390770"/>
                </a:cubicBezTo>
                <a:cubicBezTo>
                  <a:pt x="468924" y="656168"/>
                  <a:pt x="719667" y="1237436"/>
                  <a:pt x="879231" y="1592385"/>
                </a:cubicBezTo>
                <a:cubicBezTo>
                  <a:pt x="1038795" y="1947334"/>
                  <a:pt x="1123462" y="2266462"/>
                  <a:pt x="1279770" y="2520462"/>
                </a:cubicBezTo>
                <a:cubicBezTo>
                  <a:pt x="1436078" y="2774462"/>
                  <a:pt x="1655885" y="3010552"/>
                  <a:pt x="1817077" y="3116385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 18"/>
          <p:cNvSpPr/>
          <p:nvPr/>
        </p:nvSpPr>
        <p:spPr>
          <a:xfrm>
            <a:off x="3970696" y="2777805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511475" y="3897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Interpolate</a:t>
            </a:r>
            <a:r>
              <a:rPr lang="fr-FR" b="1" dirty="0" smtClean="0"/>
              <a:t> opposite </a:t>
            </a:r>
            <a:r>
              <a:rPr lang="fr-FR" b="1" dirty="0" err="1" smtClean="0"/>
              <a:t>sides</a:t>
            </a:r>
            <a:r>
              <a:rPr lang="fr-FR" b="1" dirty="0" smtClean="0"/>
              <a:t> (</a:t>
            </a:r>
            <a:r>
              <a:rPr lang="fr-FR" b="1" dirty="0" err="1" smtClean="0"/>
              <a:t>Coons</a:t>
            </a:r>
            <a:r>
              <a:rPr lang="fr-FR" b="1" dirty="0" smtClean="0"/>
              <a:t>)</a:t>
            </a:r>
            <a:br>
              <a:rPr lang="fr-FR" b="1" dirty="0" smtClean="0"/>
            </a:br>
            <a:endParaRPr lang="fr-FR" b="1" dirty="0"/>
          </a:p>
        </p:txBody>
      </p:sp>
      <p:cxnSp>
        <p:nvCxnSpPr>
          <p:cNvPr id="15" name="Connecteur droit 14"/>
          <p:cNvCxnSpPr/>
          <p:nvPr/>
        </p:nvCxnSpPr>
        <p:spPr>
          <a:xfrm>
            <a:off x="4104588" y="1868919"/>
            <a:ext cx="84601" cy="74684"/>
          </a:xfrm>
          <a:prstGeom prst="line">
            <a:avLst/>
          </a:prstGeom>
          <a:ln w="12700" cmpd="sng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4441825" y="2330752"/>
            <a:ext cx="31750" cy="74684"/>
          </a:xfrm>
          <a:prstGeom prst="line">
            <a:avLst/>
          </a:prstGeom>
          <a:ln w="12700" cmpd="sng">
            <a:solidFill>
              <a:srgbClr val="0000FF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627091" y="2778125"/>
            <a:ext cx="49153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822294" y="3279775"/>
            <a:ext cx="49153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5041900" y="3750211"/>
            <a:ext cx="80372" cy="113909"/>
          </a:xfrm>
          <a:prstGeom prst="line">
            <a:avLst/>
          </a:prstGeom>
          <a:ln w="12700" cmpd="sng">
            <a:solidFill>
              <a:srgbClr val="0002D7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orme libre 28"/>
          <p:cNvSpPr/>
          <p:nvPr/>
        </p:nvSpPr>
        <p:spPr>
          <a:xfrm>
            <a:off x="3429403" y="1737816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orme libre 29"/>
          <p:cNvSpPr/>
          <p:nvPr/>
        </p:nvSpPr>
        <p:spPr>
          <a:xfrm>
            <a:off x="3581803" y="1901606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orme libre 30"/>
          <p:cNvSpPr/>
          <p:nvPr/>
        </p:nvSpPr>
        <p:spPr>
          <a:xfrm>
            <a:off x="3418206" y="231911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 32"/>
          <p:cNvSpPr/>
          <p:nvPr/>
        </p:nvSpPr>
        <p:spPr>
          <a:xfrm>
            <a:off x="3566276" y="218243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33"/>
          <p:cNvCxnSpPr/>
          <p:nvPr/>
        </p:nvCxnSpPr>
        <p:spPr>
          <a:xfrm>
            <a:off x="4336310" y="2123344"/>
            <a:ext cx="139264" cy="283895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V="1">
            <a:off x="4406320" y="3008777"/>
            <a:ext cx="141010" cy="261573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269300" y="1645971"/>
            <a:ext cx="33172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800" dirty="0" err="1" smtClean="0">
                <a:solidFill>
                  <a:srgbClr val="FF0000"/>
                </a:solidFill>
              </a:rPr>
              <a:t>We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don’t</a:t>
            </a:r>
            <a:r>
              <a:rPr lang="fr-FR" sz="2800" dirty="0" smtClean="0">
                <a:solidFill>
                  <a:srgbClr val="FF0000"/>
                </a:solidFill>
              </a:rPr>
              <a:t> know</a:t>
            </a:r>
          </a:p>
          <a:p>
            <a:pPr algn="r"/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b="1" i="1" dirty="0" err="1" smtClean="0">
                <a:solidFill>
                  <a:srgbClr val="FF0000"/>
                </a:solidFill>
              </a:rPr>
              <a:t>which</a:t>
            </a:r>
            <a:r>
              <a:rPr lang="fr-FR" sz="2800" b="1" i="1" dirty="0" smtClean="0">
                <a:solidFill>
                  <a:srgbClr val="FF0000"/>
                </a:solidFill>
              </a:rPr>
              <a:t> </a:t>
            </a:r>
            <a:r>
              <a:rPr lang="fr-FR" sz="2800" b="1" i="1" dirty="0" err="1" smtClean="0">
                <a:solidFill>
                  <a:srgbClr val="FF0000"/>
                </a:solidFill>
              </a:rPr>
              <a:t>lines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form</a:t>
            </a:r>
            <a:endParaRPr lang="fr-FR" sz="2800" dirty="0" smtClean="0">
              <a:solidFill>
                <a:srgbClr val="FF0000"/>
              </a:solidFill>
            </a:endParaRPr>
          </a:p>
          <a:p>
            <a:pPr algn="r"/>
            <a:r>
              <a:rPr lang="fr-FR" sz="2800" b="1" i="1" dirty="0">
                <a:solidFill>
                  <a:srgbClr val="FF0000"/>
                </a:solidFill>
              </a:rPr>
              <a:t>o</a:t>
            </a:r>
            <a:r>
              <a:rPr lang="fr-FR" sz="2800" b="1" i="1" dirty="0" smtClean="0">
                <a:solidFill>
                  <a:srgbClr val="FF0000"/>
                </a:solidFill>
              </a:rPr>
              <a:t>pposite </a:t>
            </a:r>
            <a:r>
              <a:rPr lang="fr-FR" sz="2800" b="1" i="1" dirty="0" err="1" smtClean="0">
                <a:solidFill>
                  <a:srgbClr val="FF0000"/>
                </a:solidFill>
              </a:rPr>
              <a:t>sides</a:t>
            </a:r>
            <a:r>
              <a:rPr lang="fr-FR" sz="2800" dirty="0" smtClean="0">
                <a:solidFill>
                  <a:srgbClr val="FF0000"/>
                </a:solidFill>
              </a:rPr>
              <a:t>!</a:t>
            </a:r>
            <a:r>
              <a:rPr lang="fr-FR" sz="2800" dirty="0" smtClean="0">
                <a:solidFill>
                  <a:srgbClr val="FF0000"/>
                </a:solidFill>
              </a:rPr>
              <a:t>!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38" name="Forme libre 37"/>
          <p:cNvSpPr/>
          <p:nvPr/>
        </p:nvSpPr>
        <p:spPr>
          <a:xfrm>
            <a:off x="3277003" y="1585416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orme libre 38"/>
          <p:cNvSpPr/>
          <p:nvPr/>
        </p:nvSpPr>
        <p:spPr>
          <a:xfrm>
            <a:off x="4621182" y="3886345"/>
            <a:ext cx="1407963" cy="880918"/>
          </a:xfrm>
          <a:custGeom>
            <a:avLst/>
            <a:gdLst>
              <a:gd name="connsiteX0" fmla="*/ 0 w 1826846"/>
              <a:gd name="connsiteY0" fmla="*/ 1143000 h 1143000"/>
              <a:gd name="connsiteX1" fmla="*/ 468923 w 1826846"/>
              <a:gd name="connsiteY1" fmla="*/ 771770 h 1143000"/>
              <a:gd name="connsiteX2" fmla="*/ 869462 w 1826846"/>
              <a:gd name="connsiteY2" fmla="*/ 185616 h 1143000"/>
              <a:gd name="connsiteX3" fmla="*/ 1416539 w 1826846"/>
              <a:gd name="connsiteY3" fmla="*/ 205154 h 1143000"/>
              <a:gd name="connsiteX4" fmla="*/ 1826846 w 1826846"/>
              <a:gd name="connsiteY4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846" h="1143000">
                <a:moveTo>
                  <a:pt x="0" y="1143000"/>
                </a:moveTo>
                <a:cubicBezTo>
                  <a:pt x="162006" y="1037167"/>
                  <a:pt x="324013" y="931334"/>
                  <a:pt x="468923" y="771770"/>
                </a:cubicBezTo>
                <a:cubicBezTo>
                  <a:pt x="613833" y="612206"/>
                  <a:pt x="711526" y="280052"/>
                  <a:pt x="869462" y="185616"/>
                </a:cubicBezTo>
                <a:cubicBezTo>
                  <a:pt x="1027398" y="91180"/>
                  <a:pt x="1256975" y="236090"/>
                  <a:pt x="1416539" y="205154"/>
                </a:cubicBezTo>
                <a:cubicBezTo>
                  <a:pt x="1576103" y="174218"/>
                  <a:pt x="1724269" y="66756"/>
                  <a:pt x="1826846" y="0"/>
                </a:cubicBez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 39"/>
          <p:cNvSpPr/>
          <p:nvPr/>
        </p:nvSpPr>
        <p:spPr>
          <a:xfrm>
            <a:off x="3254416" y="2428689"/>
            <a:ext cx="1385375" cy="2326528"/>
          </a:xfrm>
          <a:custGeom>
            <a:avLst/>
            <a:gdLst>
              <a:gd name="connsiteX0" fmla="*/ 0 w 1797538"/>
              <a:gd name="connsiteY0" fmla="*/ 0 h 3018693"/>
              <a:gd name="connsiteX1" fmla="*/ 527538 w 1797538"/>
              <a:gd name="connsiteY1" fmla="*/ 537308 h 3018693"/>
              <a:gd name="connsiteX2" fmla="*/ 976923 w 1797538"/>
              <a:gd name="connsiteY2" fmla="*/ 1553308 h 3018693"/>
              <a:gd name="connsiteX3" fmla="*/ 1357923 w 1797538"/>
              <a:gd name="connsiteY3" fmla="*/ 2481385 h 3018693"/>
              <a:gd name="connsiteX4" fmla="*/ 1797538 w 1797538"/>
              <a:gd name="connsiteY4" fmla="*/ 3018693 h 301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38" h="3018693">
                <a:moveTo>
                  <a:pt x="0" y="0"/>
                </a:moveTo>
                <a:cubicBezTo>
                  <a:pt x="182359" y="139211"/>
                  <a:pt x="364718" y="278423"/>
                  <a:pt x="527538" y="537308"/>
                </a:cubicBezTo>
                <a:cubicBezTo>
                  <a:pt x="690359" y="796193"/>
                  <a:pt x="838526" y="1229295"/>
                  <a:pt x="976923" y="1553308"/>
                </a:cubicBezTo>
                <a:cubicBezTo>
                  <a:pt x="1115320" y="1877321"/>
                  <a:pt x="1221154" y="2237154"/>
                  <a:pt x="1357923" y="2481385"/>
                </a:cubicBezTo>
                <a:cubicBezTo>
                  <a:pt x="1494692" y="2725616"/>
                  <a:pt x="1629833" y="2890065"/>
                  <a:pt x="1797538" y="3018693"/>
                </a:cubicBezTo>
              </a:path>
            </a:pathLst>
          </a:cu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 40"/>
          <p:cNvSpPr/>
          <p:nvPr/>
        </p:nvSpPr>
        <p:spPr>
          <a:xfrm>
            <a:off x="4617205" y="1585418"/>
            <a:ext cx="1400434" cy="2401820"/>
          </a:xfrm>
          <a:custGeom>
            <a:avLst/>
            <a:gdLst>
              <a:gd name="connsiteX0" fmla="*/ 0 w 1817077"/>
              <a:gd name="connsiteY0" fmla="*/ 0 h 3116385"/>
              <a:gd name="connsiteX1" fmla="*/ 322385 w 1817077"/>
              <a:gd name="connsiteY1" fmla="*/ 390770 h 3116385"/>
              <a:gd name="connsiteX2" fmla="*/ 879231 w 1817077"/>
              <a:gd name="connsiteY2" fmla="*/ 1592385 h 3116385"/>
              <a:gd name="connsiteX3" fmla="*/ 1279770 w 1817077"/>
              <a:gd name="connsiteY3" fmla="*/ 2520462 h 3116385"/>
              <a:gd name="connsiteX4" fmla="*/ 1817077 w 1817077"/>
              <a:gd name="connsiteY4" fmla="*/ 3116385 h 311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7077" h="3116385">
                <a:moveTo>
                  <a:pt x="0" y="0"/>
                </a:moveTo>
                <a:cubicBezTo>
                  <a:pt x="87923" y="62686"/>
                  <a:pt x="175847" y="125373"/>
                  <a:pt x="322385" y="390770"/>
                </a:cubicBezTo>
                <a:cubicBezTo>
                  <a:pt x="468924" y="656168"/>
                  <a:pt x="719667" y="1237436"/>
                  <a:pt x="879231" y="1592385"/>
                </a:cubicBezTo>
                <a:cubicBezTo>
                  <a:pt x="1038795" y="1947334"/>
                  <a:pt x="1123462" y="2266462"/>
                  <a:pt x="1279770" y="2520462"/>
                </a:cubicBezTo>
                <a:cubicBezTo>
                  <a:pt x="1436078" y="2774462"/>
                  <a:pt x="1655885" y="3010552"/>
                  <a:pt x="1817077" y="3116385"/>
                </a:cubicBezTo>
              </a:path>
            </a:pathLst>
          </a:cu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3693086" y="1252507"/>
            <a:ext cx="351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800" dirty="0" smtClean="0">
                <a:solidFill>
                  <a:srgbClr val="FF0000"/>
                </a:solidFill>
              </a:rPr>
              <a:t>?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5236849" y="3985649"/>
            <a:ext cx="351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800" dirty="0" smtClean="0">
                <a:solidFill>
                  <a:srgbClr val="FF0000"/>
                </a:solidFill>
              </a:rPr>
              <a:t>?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631790" y="3436367"/>
            <a:ext cx="351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800" dirty="0" smtClean="0">
                <a:solidFill>
                  <a:srgbClr val="0000FF"/>
                </a:solidFill>
              </a:rPr>
              <a:t>?</a:t>
            </a:r>
            <a:endParaRPr lang="fr-FR" sz="2800" dirty="0">
              <a:solidFill>
                <a:srgbClr val="0000FF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5316788" y="2437515"/>
            <a:ext cx="351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800" dirty="0" smtClean="0">
                <a:solidFill>
                  <a:srgbClr val="0000FF"/>
                </a:solidFill>
              </a:rPr>
              <a:t>?</a:t>
            </a:r>
            <a:endParaRPr lang="fr-FR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6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34</a:t>
            </a:fld>
            <a:endParaRPr lang="en-US"/>
          </a:p>
        </p:txBody>
      </p:sp>
      <p:pic>
        <p:nvPicPr>
          <p:cNvPr id="5" name="Image 4" descr="inset_u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82" y="1432583"/>
            <a:ext cx="3109991" cy="3608525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311531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35</a:t>
            </a:fld>
            <a:endParaRPr lang="en-US"/>
          </a:p>
        </p:txBody>
      </p:sp>
      <p:pic>
        <p:nvPicPr>
          <p:cNvPr id="4" name="Image 3" descr="hatch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12" y="1437952"/>
            <a:ext cx="3093332" cy="3588949"/>
          </a:xfrm>
          <a:prstGeom prst="rect">
            <a:avLst/>
          </a:prstGeom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grpSp>
        <p:nvGrpSpPr>
          <p:cNvPr id="69" name="Grouper 68"/>
          <p:cNvGrpSpPr/>
          <p:nvPr/>
        </p:nvGrpSpPr>
        <p:grpSpPr>
          <a:xfrm>
            <a:off x="5808686" y="1594962"/>
            <a:ext cx="1733565" cy="1987920"/>
            <a:chOff x="6021112" y="1428810"/>
            <a:chExt cx="2774729" cy="3181847"/>
          </a:xfrm>
        </p:grpSpPr>
        <p:cxnSp>
          <p:nvCxnSpPr>
            <p:cNvPr id="12" name="Connecteur droit 11"/>
            <p:cNvCxnSpPr/>
            <p:nvPr/>
          </p:nvCxnSpPr>
          <p:spPr>
            <a:xfrm>
              <a:off x="7675246" y="2767570"/>
              <a:ext cx="125308" cy="18093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 flipV="1">
              <a:off x="7258524" y="2853294"/>
              <a:ext cx="54772" cy="101602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/>
          </p:nvCxnSpPr>
          <p:spPr>
            <a:xfrm flipV="1">
              <a:off x="6896383" y="3304144"/>
              <a:ext cx="124813" cy="80288"/>
            </a:xfrm>
            <a:prstGeom prst="line">
              <a:avLst/>
            </a:prstGeom>
            <a:ln w="12700" cmpd="sng">
              <a:solidFill>
                <a:srgbClr val="FF0000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er 15"/>
            <p:cNvGrpSpPr/>
            <p:nvPr/>
          </p:nvGrpSpPr>
          <p:grpSpPr>
            <a:xfrm>
              <a:off x="6021112" y="1428810"/>
              <a:ext cx="2774729" cy="3181847"/>
              <a:chOff x="2862385" y="1963615"/>
              <a:chExt cx="3600238" cy="4128477"/>
            </a:xfrm>
          </p:grpSpPr>
          <p:sp>
            <p:nvSpPr>
              <p:cNvPr id="17" name="Forme libre 16"/>
              <p:cNvSpPr/>
              <p:nvPr/>
            </p:nvSpPr>
            <p:spPr>
              <a:xfrm>
                <a:off x="2891692" y="1963615"/>
                <a:ext cx="1826846" cy="1143000"/>
              </a:xfrm>
              <a:custGeom>
                <a:avLst/>
                <a:gdLst>
                  <a:gd name="connsiteX0" fmla="*/ 0 w 1826846"/>
                  <a:gd name="connsiteY0" fmla="*/ 1143000 h 1143000"/>
                  <a:gd name="connsiteX1" fmla="*/ 468923 w 1826846"/>
                  <a:gd name="connsiteY1" fmla="*/ 771770 h 1143000"/>
                  <a:gd name="connsiteX2" fmla="*/ 869462 w 1826846"/>
                  <a:gd name="connsiteY2" fmla="*/ 185616 h 1143000"/>
                  <a:gd name="connsiteX3" fmla="*/ 1416539 w 1826846"/>
                  <a:gd name="connsiteY3" fmla="*/ 205154 h 1143000"/>
                  <a:gd name="connsiteX4" fmla="*/ 1826846 w 1826846"/>
                  <a:gd name="connsiteY4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6846" h="1143000">
                    <a:moveTo>
                      <a:pt x="0" y="1143000"/>
                    </a:moveTo>
                    <a:cubicBezTo>
                      <a:pt x="162006" y="1037167"/>
                      <a:pt x="324013" y="931334"/>
                      <a:pt x="468923" y="771770"/>
                    </a:cubicBezTo>
                    <a:cubicBezTo>
                      <a:pt x="613833" y="612206"/>
                      <a:pt x="711526" y="280052"/>
                      <a:pt x="869462" y="185616"/>
                    </a:cubicBezTo>
                    <a:cubicBezTo>
                      <a:pt x="1027398" y="91180"/>
                      <a:pt x="1256975" y="236090"/>
                      <a:pt x="1416539" y="205154"/>
                    </a:cubicBezTo>
                    <a:cubicBezTo>
                      <a:pt x="1576103" y="174218"/>
                      <a:pt x="1724269" y="66756"/>
                      <a:pt x="1826846" y="0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Forme libre 17"/>
              <p:cNvSpPr/>
              <p:nvPr/>
            </p:nvSpPr>
            <p:spPr>
              <a:xfrm>
                <a:off x="4635777" y="4949092"/>
                <a:ext cx="1826846" cy="1143000"/>
              </a:xfrm>
              <a:custGeom>
                <a:avLst/>
                <a:gdLst>
                  <a:gd name="connsiteX0" fmla="*/ 0 w 1826846"/>
                  <a:gd name="connsiteY0" fmla="*/ 1143000 h 1143000"/>
                  <a:gd name="connsiteX1" fmla="*/ 468923 w 1826846"/>
                  <a:gd name="connsiteY1" fmla="*/ 771770 h 1143000"/>
                  <a:gd name="connsiteX2" fmla="*/ 869462 w 1826846"/>
                  <a:gd name="connsiteY2" fmla="*/ 185616 h 1143000"/>
                  <a:gd name="connsiteX3" fmla="*/ 1416539 w 1826846"/>
                  <a:gd name="connsiteY3" fmla="*/ 205154 h 1143000"/>
                  <a:gd name="connsiteX4" fmla="*/ 1826846 w 1826846"/>
                  <a:gd name="connsiteY4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6846" h="1143000">
                    <a:moveTo>
                      <a:pt x="0" y="1143000"/>
                    </a:moveTo>
                    <a:cubicBezTo>
                      <a:pt x="162006" y="1037167"/>
                      <a:pt x="324013" y="931334"/>
                      <a:pt x="468923" y="771770"/>
                    </a:cubicBezTo>
                    <a:cubicBezTo>
                      <a:pt x="613833" y="612206"/>
                      <a:pt x="711526" y="280052"/>
                      <a:pt x="869462" y="185616"/>
                    </a:cubicBezTo>
                    <a:cubicBezTo>
                      <a:pt x="1027398" y="91180"/>
                      <a:pt x="1256975" y="236090"/>
                      <a:pt x="1416539" y="205154"/>
                    </a:cubicBezTo>
                    <a:cubicBezTo>
                      <a:pt x="1576103" y="174218"/>
                      <a:pt x="1724269" y="66756"/>
                      <a:pt x="1826846" y="0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Forme libre 18"/>
              <p:cNvSpPr/>
              <p:nvPr/>
            </p:nvSpPr>
            <p:spPr>
              <a:xfrm>
                <a:off x="2862385" y="3057770"/>
                <a:ext cx="1797538" cy="3018693"/>
              </a:xfrm>
              <a:custGeom>
                <a:avLst/>
                <a:gdLst>
                  <a:gd name="connsiteX0" fmla="*/ 0 w 1797538"/>
                  <a:gd name="connsiteY0" fmla="*/ 0 h 3018693"/>
                  <a:gd name="connsiteX1" fmla="*/ 527538 w 1797538"/>
                  <a:gd name="connsiteY1" fmla="*/ 537308 h 3018693"/>
                  <a:gd name="connsiteX2" fmla="*/ 976923 w 1797538"/>
                  <a:gd name="connsiteY2" fmla="*/ 1553308 h 3018693"/>
                  <a:gd name="connsiteX3" fmla="*/ 1357923 w 1797538"/>
                  <a:gd name="connsiteY3" fmla="*/ 2481385 h 3018693"/>
                  <a:gd name="connsiteX4" fmla="*/ 1797538 w 1797538"/>
                  <a:gd name="connsiteY4" fmla="*/ 3018693 h 3018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538" h="3018693">
                    <a:moveTo>
                      <a:pt x="0" y="0"/>
                    </a:moveTo>
                    <a:cubicBezTo>
                      <a:pt x="182359" y="139211"/>
                      <a:pt x="364718" y="278423"/>
                      <a:pt x="527538" y="537308"/>
                    </a:cubicBezTo>
                    <a:cubicBezTo>
                      <a:pt x="690359" y="796193"/>
                      <a:pt x="838526" y="1229295"/>
                      <a:pt x="976923" y="1553308"/>
                    </a:cubicBezTo>
                    <a:cubicBezTo>
                      <a:pt x="1115320" y="1877321"/>
                      <a:pt x="1221154" y="2237154"/>
                      <a:pt x="1357923" y="2481385"/>
                    </a:cubicBezTo>
                    <a:cubicBezTo>
                      <a:pt x="1494692" y="2725616"/>
                      <a:pt x="1629833" y="2890065"/>
                      <a:pt x="1797538" y="3018693"/>
                    </a:cubicBezTo>
                  </a:path>
                </a:pathLst>
              </a:cu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Forme libre 19"/>
              <p:cNvSpPr/>
              <p:nvPr/>
            </p:nvSpPr>
            <p:spPr>
              <a:xfrm>
                <a:off x="3746777" y="2155092"/>
                <a:ext cx="1797538" cy="3018693"/>
              </a:xfrm>
              <a:custGeom>
                <a:avLst/>
                <a:gdLst>
                  <a:gd name="connsiteX0" fmla="*/ 0 w 1797538"/>
                  <a:gd name="connsiteY0" fmla="*/ 0 h 3018693"/>
                  <a:gd name="connsiteX1" fmla="*/ 527538 w 1797538"/>
                  <a:gd name="connsiteY1" fmla="*/ 537308 h 3018693"/>
                  <a:gd name="connsiteX2" fmla="*/ 976923 w 1797538"/>
                  <a:gd name="connsiteY2" fmla="*/ 1553308 h 3018693"/>
                  <a:gd name="connsiteX3" fmla="*/ 1357923 w 1797538"/>
                  <a:gd name="connsiteY3" fmla="*/ 2481385 h 3018693"/>
                  <a:gd name="connsiteX4" fmla="*/ 1797538 w 1797538"/>
                  <a:gd name="connsiteY4" fmla="*/ 3018693 h 3018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7538" h="3018693">
                    <a:moveTo>
                      <a:pt x="0" y="0"/>
                    </a:moveTo>
                    <a:cubicBezTo>
                      <a:pt x="182359" y="139211"/>
                      <a:pt x="364718" y="278423"/>
                      <a:pt x="527538" y="537308"/>
                    </a:cubicBezTo>
                    <a:cubicBezTo>
                      <a:pt x="690359" y="796193"/>
                      <a:pt x="838526" y="1229295"/>
                      <a:pt x="976923" y="1553308"/>
                    </a:cubicBezTo>
                    <a:cubicBezTo>
                      <a:pt x="1115320" y="1877321"/>
                      <a:pt x="1221154" y="2237154"/>
                      <a:pt x="1357923" y="2481385"/>
                    </a:cubicBezTo>
                    <a:cubicBezTo>
                      <a:pt x="1494692" y="2725616"/>
                      <a:pt x="1629833" y="2890065"/>
                      <a:pt x="1797538" y="3018693"/>
                    </a:cubicBezTo>
                  </a:path>
                </a:pathLst>
              </a:custGeom>
              <a:ln>
                <a:solidFill>
                  <a:srgbClr val="0000D7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Forme libre 20"/>
              <p:cNvSpPr/>
              <p:nvPr/>
            </p:nvSpPr>
            <p:spPr>
              <a:xfrm>
                <a:off x="4630617" y="1963617"/>
                <a:ext cx="1817077" cy="3116385"/>
              </a:xfrm>
              <a:custGeom>
                <a:avLst/>
                <a:gdLst>
                  <a:gd name="connsiteX0" fmla="*/ 0 w 1817077"/>
                  <a:gd name="connsiteY0" fmla="*/ 0 h 3116385"/>
                  <a:gd name="connsiteX1" fmla="*/ 322385 w 1817077"/>
                  <a:gd name="connsiteY1" fmla="*/ 390770 h 3116385"/>
                  <a:gd name="connsiteX2" fmla="*/ 879231 w 1817077"/>
                  <a:gd name="connsiteY2" fmla="*/ 1592385 h 3116385"/>
                  <a:gd name="connsiteX3" fmla="*/ 1279770 w 1817077"/>
                  <a:gd name="connsiteY3" fmla="*/ 2520462 h 3116385"/>
                  <a:gd name="connsiteX4" fmla="*/ 1817077 w 1817077"/>
                  <a:gd name="connsiteY4" fmla="*/ 3116385 h 311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7077" h="3116385">
                    <a:moveTo>
                      <a:pt x="0" y="0"/>
                    </a:moveTo>
                    <a:cubicBezTo>
                      <a:pt x="87923" y="62686"/>
                      <a:pt x="175847" y="125373"/>
                      <a:pt x="322385" y="390770"/>
                    </a:cubicBezTo>
                    <a:cubicBezTo>
                      <a:pt x="468924" y="656168"/>
                      <a:pt x="719667" y="1237436"/>
                      <a:pt x="879231" y="1592385"/>
                    </a:cubicBezTo>
                    <a:cubicBezTo>
                      <a:pt x="1038795" y="1947334"/>
                      <a:pt x="1123462" y="2266462"/>
                      <a:pt x="1279770" y="2520462"/>
                    </a:cubicBezTo>
                    <a:cubicBezTo>
                      <a:pt x="1436078" y="2774462"/>
                      <a:pt x="1655885" y="3010552"/>
                      <a:pt x="1817077" y="3116385"/>
                    </a:cubicBezTo>
                  </a:path>
                </a:pathLst>
              </a:cu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Forme libre 21"/>
              <p:cNvSpPr/>
              <p:nvPr/>
            </p:nvSpPr>
            <p:spPr>
              <a:xfrm>
                <a:off x="3791765" y="3510751"/>
                <a:ext cx="1826846" cy="1143000"/>
              </a:xfrm>
              <a:custGeom>
                <a:avLst/>
                <a:gdLst>
                  <a:gd name="connsiteX0" fmla="*/ 0 w 1826846"/>
                  <a:gd name="connsiteY0" fmla="*/ 1143000 h 1143000"/>
                  <a:gd name="connsiteX1" fmla="*/ 468923 w 1826846"/>
                  <a:gd name="connsiteY1" fmla="*/ 771770 h 1143000"/>
                  <a:gd name="connsiteX2" fmla="*/ 869462 w 1826846"/>
                  <a:gd name="connsiteY2" fmla="*/ 185616 h 1143000"/>
                  <a:gd name="connsiteX3" fmla="*/ 1416539 w 1826846"/>
                  <a:gd name="connsiteY3" fmla="*/ 205154 h 1143000"/>
                  <a:gd name="connsiteX4" fmla="*/ 1826846 w 1826846"/>
                  <a:gd name="connsiteY4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6846" h="1143000">
                    <a:moveTo>
                      <a:pt x="0" y="1143000"/>
                    </a:moveTo>
                    <a:cubicBezTo>
                      <a:pt x="162006" y="1037167"/>
                      <a:pt x="324013" y="931334"/>
                      <a:pt x="468923" y="771770"/>
                    </a:cubicBezTo>
                    <a:cubicBezTo>
                      <a:pt x="613833" y="612206"/>
                      <a:pt x="711526" y="280052"/>
                      <a:pt x="869462" y="185616"/>
                    </a:cubicBezTo>
                    <a:cubicBezTo>
                      <a:pt x="1027398" y="91180"/>
                      <a:pt x="1256975" y="236090"/>
                      <a:pt x="1416539" y="205154"/>
                    </a:cubicBezTo>
                    <a:cubicBezTo>
                      <a:pt x="1576103" y="174218"/>
                      <a:pt x="1724269" y="66756"/>
                      <a:pt x="1826846" y="0"/>
                    </a:cubicBezTo>
                  </a:path>
                </a:pathLst>
              </a:custGeom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3" name="Connecteur droit 22"/>
            <p:cNvCxnSpPr/>
            <p:nvPr/>
          </p:nvCxnSpPr>
          <p:spPr>
            <a:xfrm>
              <a:off x="6871284" y="1712313"/>
              <a:ext cx="84601" cy="74684"/>
            </a:xfrm>
            <a:prstGeom prst="line">
              <a:avLst/>
            </a:prstGeom>
            <a:ln w="12700" cmpd="sng">
              <a:solidFill>
                <a:srgbClr val="0000FF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>
              <a:off x="7208521" y="2174146"/>
              <a:ext cx="31750" cy="74684"/>
            </a:xfrm>
            <a:prstGeom prst="line">
              <a:avLst/>
            </a:prstGeom>
            <a:ln w="12700" cmpd="sng">
              <a:solidFill>
                <a:srgbClr val="0000FF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7393787" y="2621519"/>
              <a:ext cx="49153" cy="113909"/>
            </a:xfrm>
            <a:prstGeom prst="line">
              <a:avLst/>
            </a:prstGeom>
            <a:ln w="12700" cmpd="sng">
              <a:solidFill>
                <a:srgbClr val="0002D7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>
              <a:off x="7588990" y="3123169"/>
              <a:ext cx="49153" cy="113909"/>
            </a:xfrm>
            <a:prstGeom prst="line">
              <a:avLst/>
            </a:prstGeom>
            <a:ln w="12700" cmpd="sng">
              <a:solidFill>
                <a:srgbClr val="0002D7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7808596" y="3593605"/>
              <a:ext cx="80372" cy="113909"/>
            </a:xfrm>
            <a:prstGeom prst="line">
              <a:avLst/>
            </a:prstGeom>
            <a:ln w="12700" cmpd="sng">
              <a:solidFill>
                <a:srgbClr val="0002D7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531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36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pic>
        <p:nvPicPr>
          <p:cNvPr id="5" name="Image 4" descr="inset_uv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2" y="1453421"/>
            <a:ext cx="2255521" cy="26171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0332" y="4680417"/>
            <a:ext cx="216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gradient</a:t>
            </a:r>
            <a:endParaRPr lang="fr-FR" sz="2000" b="1" i="1" dirty="0"/>
          </a:p>
        </p:txBody>
      </p:sp>
      <p:pic>
        <p:nvPicPr>
          <p:cNvPr id="8" name="Image 7" descr="equation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7" y="3928936"/>
            <a:ext cx="3522045" cy="7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1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37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pic>
        <p:nvPicPr>
          <p:cNvPr id="5" name="Image 4" descr="inset_uv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2" y="1453421"/>
            <a:ext cx="2255521" cy="26171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0332" y="4680417"/>
            <a:ext cx="216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gradient</a:t>
            </a:r>
            <a:endParaRPr lang="fr-FR" sz="2000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4760099" y="4660097"/>
            <a:ext cx="349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covariant </a:t>
            </a:r>
            <a:r>
              <a:rPr lang="fr-FR" sz="2000" b="1" i="1" dirty="0" err="1" smtClean="0"/>
              <a:t>derivatives</a:t>
            </a:r>
            <a:endParaRPr lang="fr-FR" sz="2000" b="1" i="1" dirty="0"/>
          </a:p>
        </p:txBody>
      </p:sp>
      <p:pic>
        <p:nvPicPr>
          <p:cNvPr id="8" name="Image 7" descr="equation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7" y="3928936"/>
            <a:ext cx="3522045" cy="799163"/>
          </a:xfrm>
          <a:prstGeom prst="rect">
            <a:avLst/>
          </a:prstGeom>
        </p:spPr>
      </p:pic>
      <p:pic>
        <p:nvPicPr>
          <p:cNvPr id="4" name="Image 3" descr="inset_u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3" y="1453421"/>
            <a:ext cx="2255558" cy="2617125"/>
          </a:xfrm>
          <a:prstGeom prst="rect">
            <a:avLst/>
          </a:prstGeom>
        </p:spPr>
      </p:pic>
      <p:pic>
        <p:nvPicPr>
          <p:cNvPr id="9" name="Image 8" descr="equation_uvvu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2" y="3901575"/>
            <a:ext cx="3847918" cy="7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2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b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6" y="2699284"/>
            <a:ext cx="3687122" cy="2280791"/>
          </a:xfrm>
          <a:prstGeom prst="rect">
            <a:avLst/>
          </a:prstGeom>
        </p:spPr>
      </p:pic>
      <p:pic>
        <p:nvPicPr>
          <p:cNvPr id="4" name="Image 3" descr="inset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3" y="1453421"/>
            <a:ext cx="2255558" cy="26171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38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760099" y="4660097"/>
            <a:ext cx="349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covariant </a:t>
            </a:r>
            <a:r>
              <a:rPr lang="fr-FR" sz="2000" b="1" i="1" dirty="0" err="1" smtClean="0"/>
              <a:t>derivatives</a:t>
            </a:r>
            <a:endParaRPr lang="fr-FR" sz="2000" b="1" i="1" dirty="0"/>
          </a:p>
        </p:txBody>
      </p:sp>
      <p:pic>
        <p:nvPicPr>
          <p:cNvPr id="9" name="Image 8" descr="equation_uvv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2" y="3901575"/>
            <a:ext cx="3847918" cy="79916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13654" y="1425371"/>
            <a:ext cx="378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Curvature</a:t>
            </a:r>
            <a:r>
              <a:rPr lang="fr-FR" sz="2000" dirty="0" smtClean="0"/>
              <a:t> </a:t>
            </a:r>
            <a:r>
              <a:rPr lang="fr-FR" sz="2000" dirty="0" err="1" smtClean="0"/>
              <a:t>lines</a:t>
            </a:r>
            <a:r>
              <a:rPr lang="fr-FR" sz="2000" dirty="0" smtClean="0"/>
              <a:t> have </a:t>
            </a:r>
            <a:r>
              <a:rPr lang="fr-FR" sz="2000" b="1" i="1" dirty="0" err="1" smtClean="0"/>
              <a:t>zero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geodesic</a:t>
            </a:r>
            <a:r>
              <a:rPr lang="fr-FR" sz="2000" b="1" i="1" dirty="0" smtClean="0"/>
              <a:t> torsion</a:t>
            </a:r>
            <a:endParaRPr lang="fr-FR" sz="2000" b="1" i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3052284" y="2211663"/>
            <a:ext cx="159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Darboux frame</a:t>
            </a:r>
            <a:endParaRPr lang="fr-FR" dirty="0"/>
          </a:p>
        </p:txBody>
      </p:sp>
      <p:grpSp>
        <p:nvGrpSpPr>
          <p:cNvPr id="10" name="Grouper 9"/>
          <p:cNvGrpSpPr/>
          <p:nvPr/>
        </p:nvGrpSpPr>
        <p:grpSpPr>
          <a:xfrm>
            <a:off x="829099" y="2014916"/>
            <a:ext cx="2661478" cy="1686135"/>
            <a:chOff x="1142183" y="1933364"/>
            <a:chExt cx="2661478" cy="1686135"/>
          </a:xfrm>
        </p:grpSpPr>
        <p:cxnSp>
          <p:nvCxnSpPr>
            <p:cNvPr id="95" name="Connecteur droit avec flèche 94"/>
            <p:cNvCxnSpPr/>
            <p:nvPr/>
          </p:nvCxnSpPr>
          <p:spPr>
            <a:xfrm flipH="1">
              <a:off x="1754095" y="2967941"/>
              <a:ext cx="692775" cy="346347"/>
            </a:xfrm>
            <a:prstGeom prst="straightConnector1">
              <a:avLst/>
            </a:prstGeom>
            <a:ln w="76200" cmpd="sng">
              <a:solidFill>
                <a:srgbClr val="0000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>
            <a:xfrm flipV="1">
              <a:off x="2446869" y="2249590"/>
              <a:ext cx="0" cy="718351"/>
            </a:xfrm>
            <a:prstGeom prst="straightConnector1">
              <a:avLst/>
            </a:prstGeom>
            <a:ln w="76200" cmpd="sng">
              <a:solidFill>
                <a:srgbClr val="3BBD33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ZoneTexte 96"/>
            <p:cNvSpPr txBox="1"/>
            <p:nvPr/>
          </p:nvSpPr>
          <p:spPr>
            <a:xfrm>
              <a:off x="3324043" y="2857787"/>
              <a:ext cx="47961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V</a:t>
              </a:r>
              <a:endParaRPr lang="fr-FR" sz="3200" b="1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1142183" y="3034723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0015FF"/>
                  </a:solidFill>
                  <a:latin typeface="Times New Roman"/>
                  <a:cs typeface="Times New Roman"/>
                </a:rPr>
                <a:t>U</a:t>
              </a:r>
              <a:endParaRPr lang="fr-FR" sz="3200" b="1" dirty="0">
                <a:solidFill>
                  <a:srgbClr val="0015FF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2455509" y="2959302"/>
              <a:ext cx="700023" cy="346347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ZoneTexte 99"/>
            <p:cNvSpPr txBox="1"/>
            <p:nvPr/>
          </p:nvSpPr>
          <p:spPr>
            <a:xfrm>
              <a:off x="2732652" y="1933364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3BBD33"/>
                  </a:solidFill>
                  <a:latin typeface="Times New Roman"/>
                  <a:cs typeface="Times New Roman"/>
                </a:rPr>
                <a:t>N</a:t>
              </a:r>
              <a:endParaRPr lang="fr-FR" sz="3200" b="1" dirty="0">
                <a:solidFill>
                  <a:srgbClr val="3BBD33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87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b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6" y="2699284"/>
            <a:ext cx="3687122" cy="2280791"/>
          </a:xfrm>
          <a:prstGeom prst="rect">
            <a:avLst/>
          </a:prstGeom>
        </p:spPr>
      </p:pic>
      <p:pic>
        <p:nvPicPr>
          <p:cNvPr id="4" name="Image 3" descr="inset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3" y="1453421"/>
            <a:ext cx="2255558" cy="26171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39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760099" y="4660097"/>
            <a:ext cx="349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covariant </a:t>
            </a:r>
            <a:r>
              <a:rPr lang="fr-FR" sz="2000" b="1" i="1" dirty="0" err="1" smtClean="0"/>
              <a:t>derivatives</a:t>
            </a:r>
            <a:endParaRPr lang="fr-FR" sz="2000" b="1" i="1" dirty="0"/>
          </a:p>
        </p:txBody>
      </p:sp>
      <p:pic>
        <p:nvPicPr>
          <p:cNvPr id="9" name="Image 8" descr="equation_uvv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2" y="3901575"/>
            <a:ext cx="3847918" cy="79916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13654" y="1425371"/>
            <a:ext cx="378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Curvature</a:t>
            </a:r>
            <a:r>
              <a:rPr lang="fr-FR" sz="2000" dirty="0" smtClean="0"/>
              <a:t> </a:t>
            </a:r>
            <a:r>
              <a:rPr lang="fr-FR" sz="2000" dirty="0" err="1" smtClean="0"/>
              <a:t>lines</a:t>
            </a:r>
            <a:r>
              <a:rPr lang="fr-FR" sz="2000" dirty="0" smtClean="0"/>
              <a:t> have </a:t>
            </a:r>
            <a:r>
              <a:rPr lang="fr-FR" sz="2000" b="1" i="1" dirty="0" err="1" smtClean="0"/>
              <a:t>zero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geodesic</a:t>
            </a:r>
            <a:r>
              <a:rPr lang="fr-FR" sz="2000" b="1" i="1" dirty="0" smtClean="0"/>
              <a:t> torsion</a:t>
            </a:r>
            <a:endParaRPr lang="fr-FR" sz="2000" b="1" i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3052284" y="2211663"/>
            <a:ext cx="159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Darboux frame</a:t>
            </a:r>
            <a:endParaRPr lang="fr-FR" dirty="0"/>
          </a:p>
        </p:txBody>
      </p:sp>
      <p:grpSp>
        <p:nvGrpSpPr>
          <p:cNvPr id="10" name="Grouper 9"/>
          <p:cNvGrpSpPr/>
          <p:nvPr/>
        </p:nvGrpSpPr>
        <p:grpSpPr>
          <a:xfrm>
            <a:off x="829099" y="2014916"/>
            <a:ext cx="2661478" cy="1686135"/>
            <a:chOff x="1142183" y="1933364"/>
            <a:chExt cx="2661478" cy="1686135"/>
          </a:xfrm>
        </p:grpSpPr>
        <p:cxnSp>
          <p:nvCxnSpPr>
            <p:cNvPr id="95" name="Connecteur droit avec flèche 94"/>
            <p:cNvCxnSpPr/>
            <p:nvPr/>
          </p:nvCxnSpPr>
          <p:spPr>
            <a:xfrm flipH="1">
              <a:off x="1754095" y="2967941"/>
              <a:ext cx="692775" cy="346347"/>
            </a:xfrm>
            <a:prstGeom prst="straightConnector1">
              <a:avLst/>
            </a:prstGeom>
            <a:ln w="76200" cmpd="sng">
              <a:solidFill>
                <a:srgbClr val="0000FF">
                  <a:alpha val="75000"/>
                </a:srgb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>
            <a:xfrm flipV="1">
              <a:off x="2446869" y="2249590"/>
              <a:ext cx="0" cy="718351"/>
            </a:xfrm>
            <a:prstGeom prst="straightConnector1">
              <a:avLst/>
            </a:prstGeom>
            <a:ln w="76200" cmpd="sng">
              <a:solidFill>
                <a:srgbClr val="3BBD33">
                  <a:alpha val="75000"/>
                </a:srgb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ZoneTexte 96"/>
            <p:cNvSpPr txBox="1"/>
            <p:nvPr/>
          </p:nvSpPr>
          <p:spPr>
            <a:xfrm>
              <a:off x="3324043" y="2857787"/>
              <a:ext cx="47961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V</a:t>
              </a:r>
              <a:endParaRPr lang="fr-FR" sz="3200" b="1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1142183" y="3034723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0015FF"/>
                  </a:solidFill>
                  <a:latin typeface="Times New Roman"/>
                  <a:cs typeface="Times New Roman"/>
                </a:rPr>
                <a:t>U</a:t>
              </a:r>
              <a:endParaRPr lang="fr-FR" sz="3200" b="1" dirty="0">
                <a:solidFill>
                  <a:srgbClr val="0015FF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2455509" y="2959302"/>
              <a:ext cx="700023" cy="346347"/>
            </a:xfrm>
            <a:prstGeom prst="straightConnector1">
              <a:avLst/>
            </a:prstGeom>
            <a:ln w="76200" cmpd="sng">
              <a:solidFill>
                <a:srgbClr val="FF0000">
                  <a:alpha val="75000"/>
                </a:srgb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ZoneTexte 99"/>
            <p:cNvSpPr txBox="1"/>
            <p:nvPr/>
          </p:nvSpPr>
          <p:spPr>
            <a:xfrm>
              <a:off x="2732652" y="1933364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3BBD33"/>
                  </a:solidFill>
                  <a:latin typeface="Times New Roman"/>
                  <a:cs typeface="Times New Roman"/>
                </a:rPr>
                <a:t>N</a:t>
              </a:r>
              <a:endParaRPr lang="fr-FR" sz="3200" b="1" dirty="0">
                <a:solidFill>
                  <a:srgbClr val="3BBD33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20" name="Connecteur droit avec flèche 19"/>
          <p:cNvCxnSpPr/>
          <p:nvPr/>
        </p:nvCxnSpPr>
        <p:spPr>
          <a:xfrm flipH="1">
            <a:off x="2015656" y="3433550"/>
            <a:ext cx="828321" cy="438424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852614" y="3424911"/>
            <a:ext cx="637963" cy="447063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V="1">
            <a:off x="2843974" y="2580995"/>
            <a:ext cx="8640" cy="852557"/>
          </a:xfrm>
          <a:prstGeom prst="straightConnector1">
            <a:avLst/>
          </a:prstGeom>
          <a:ln w="76200" cmpd="sng">
            <a:solidFill>
              <a:srgbClr val="3BBD3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64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Sketches in design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765743" y="3683482"/>
            <a:ext cx="2127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BFBFBF"/>
                </a:solidFill>
              </a:rPr>
              <a:t>Rough line </a:t>
            </a:r>
            <a:r>
              <a:rPr lang="fr-FR" b="1" dirty="0" err="1" smtClean="0">
                <a:solidFill>
                  <a:srgbClr val="BFBFBF"/>
                </a:solidFill>
              </a:rPr>
              <a:t>drawings</a:t>
            </a:r>
            <a:endParaRPr lang="fr-FR" b="1" dirty="0" smtClean="0">
              <a:solidFill>
                <a:srgbClr val="BFBFB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BFBFBF"/>
                </a:solidFill>
              </a:rPr>
              <a:t>Exploration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solidFill>
                  <a:srgbClr val="BFBFBF"/>
                </a:solidFill>
              </a:rPr>
              <a:t>Rapid</a:t>
            </a:r>
            <a:r>
              <a:rPr lang="fr-FR" dirty="0" smtClean="0">
                <a:solidFill>
                  <a:srgbClr val="BFBFBF"/>
                </a:solidFill>
              </a:rPr>
              <a:t>, flexible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902976" y="3702274"/>
            <a:ext cx="1821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Shaded</a:t>
            </a:r>
            <a:r>
              <a:rPr lang="fr-FR" b="1" dirty="0" smtClean="0"/>
              <a:t> </a:t>
            </a:r>
            <a:r>
              <a:rPr lang="fr-FR" b="1" dirty="0" err="1" smtClean="0"/>
              <a:t>drawings</a:t>
            </a:r>
            <a:endParaRPr lang="fr-FR" b="1" dirty="0" smtClean="0"/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Presentation</a:t>
            </a:r>
            <a:endParaRPr lang="fr-FR" dirty="0" smtClean="0"/>
          </a:p>
          <a:p>
            <a:pPr marL="285750" indent="-285750" algn="ctr">
              <a:buFont typeface="Arial"/>
              <a:buChar char="•"/>
            </a:pPr>
            <a:r>
              <a:rPr lang="fr-FR" dirty="0" err="1" smtClean="0"/>
              <a:t>Takes</a:t>
            </a:r>
            <a:r>
              <a:rPr lang="fr-FR" dirty="0" smtClean="0"/>
              <a:t> time </a:t>
            </a:r>
            <a:br>
              <a:rPr lang="fr-FR" dirty="0" smtClean="0"/>
            </a:br>
            <a:r>
              <a:rPr lang="fr-FR" dirty="0" smtClean="0"/>
              <a:t>and expertise</a:t>
            </a:r>
          </a:p>
          <a:p>
            <a:endParaRPr lang="fr-FR" dirty="0"/>
          </a:p>
        </p:txBody>
      </p:sp>
      <p:pic>
        <p:nvPicPr>
          <p:cNvPr id="5" name="Image 4" descr="vacc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5" y="1242142"/>
            <a:ext cx="3371945" cy="2355545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t="6738" r="15238" b="7406"/>
          <a:stretch/>
        </p:blipFill>
        <p:spPr bwMode="auto">
          <a:xfrm>
            <a:off x="3508329" y="1193489"/>
            <a:ext cx="2664538" cy="2507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976547" y="3702274"/>
            <a:ext cx="17319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BFBFBF"/>
                </a:solidFill>
              </a:rPr>
              <a:t>3D </a:t>
            </a:r>
            <a:r>
              <a:rPr lang="fr-FR" b="1" dirty="0" err="1" smtClean="0">
                <a:solidFill>
                  <a:srgbClr val="BFBFBF"/>
                </a:solidFill>
              </a:rPr>
              <a:t>models</a:t>
            </a:r>
            <a:endParaRPr lang="fr-FR" b="1" dirty="0" smtClean="0">
              <a:solidFill>
                <a:srgbClr val="BFBFB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Engineering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Takes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 time</a:t>
            </a:r>
            <a:br>
              <a:rPr lang="fr-FR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precision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fr-FR" dirty="0" smtClean="0"/>
          </a:p>
        </p:txBody>
      </p:sp>
      <p:pic>
        <p:nvPicPr>
          <p:cNvPr id="8" name="Image 7" descr="vacuu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11" y="1141450"/>
            <a:ext cx="2584704" cy="254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/>
          <p:cNvSpPr txBox="1"/>
          <p:nvPr/>
        </p:nvSpPr>
        <p:spPr>
          <a:xfrm>
            <a:off x="8720" y="4887213"/>
            <a:ext cx="425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© Spencer </a:t>
            </a:r>
            <a:r>
              <a:rPr lang="fr-FR" sz="1100" dirty="0" err="1" smtClean="0"/>
              <a:t>Nugent</a:t>
            </a:r>
            <a:r>
              <a:rPr lang="fr-FR" sz="1100" dirty="0"/>
              <a:t> </a:t>
            </a:r>
            <a:r>
              <a:rPr lang="fr-FR" sz="1100" dirty="0" smtClean="0"/>
              <a:t>on sketch-a-</a:t>
            </a:r>
            <a:r>
              <a:rPr lang="fr-FR" sz="1100" dirty="0" err="1" smtClean="0"/>
              <a:t>day.com</a:t>
            </a:r>
            <a:r>
              <a:rPr lang="fr-FR" sz="1100" dirty="0" smtClean="0"/>
              <a:t>, </a:t>
            </a:r>
            <a:r>
              <a:rPr lang="fr-FR" sz="1100" dirty="0"/>
              <a:t>© </a:t>
            </a:r>
            <a:r>
              <a:rPr lang="fr-FR" sz="1100" dirty="0" smtClean="0"/>
              <a:t>3d_molier, </a:t>
            </a:r>
            <a:r>
              <a:rPr lang="fr-FR" sz="1100" dirty="0" err="1" smtClean="0"/>
              <a:t>turbosquid.com</a:t>
            </a:r>
            <a:endParaRPr lang="fr-FR" sz="110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0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b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6" y="2699284"/>
            <a:ext cx="3687122" cy="2280791"/>
          </a:xfrm>
          <a:prstGeom prst="rect">
            <a:avLst/>
          </a:prstGeom>
        </p:spPr>
      </p:pic>
      <p:pic>
        <p:nvPicPr>
          <p:cNvPr id="4" name="Image 3" descr="inset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3" y="1453421"/>
            <a:ext cx="2255558" cy="26171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760099" y="4660097"/>
            <a:ext cx="349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covariant </a:t>
            </a:r>
            <a:r>
              <a:rPr lang="fr-FR" sz="2000" b="1" i="1" dirty="0" err="1" smtClean="0"/>
              <a:t>derivatives</a:t>
            </a:r>
            <a:endParaRPr lang="fr-FR" sz="2000" b="1" i="1" dirty="0"/>
          </a:p>
        </p:txBody>
      </p:sp>
      <p:pic>
        <p:nvPicPr>
          <p:cNvPr id="9" name="Image 8" descr="equation_uvv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2" y="3901575"/>
            <a:ext cx="3847918" cy="79916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13654" y="1425371"/>
            <a:ext cx="378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Curvature</a:t>
            </a:r>
            <a:r>
              <a:rPr lang="fr-FR" sz="2000" dirty="0" smtClean="0"/>
              <a:t> </a:t>
            </a:r>
            <a:r>
              <a:rPr lang="fr-FR" sz="2000" dirty="0" err="1" smtClean="0"/>
              <a:t>lines</a:t>
            </a:r>
            <a:r>
              <a:rPr lang="fr-FR" sz="2000" dirty="0" smtClean="0"/>
              <a:t> have </a:t>
            </a:r>
            <a:r>
              <a:rPr lang="fr-FR" sz="2000" b="1" i="1" dirty="0" err="1" smtClean="0"/>
              <a:t>zero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geodesic</a:t>
            </a:r>
            <a:r>
              <a:rPr lang="fr-FR" sz="2000" b="1" i="1" dirty="0" smtClean="0"/>
              <a:t> torsion</a:t>
            </a:r>
            <a:endParaRPr lang="fr-FR" sz="2000" b="1" i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3052284" y="2211663"/>
            <a:ext cx="159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Darboux frame</a:t>
            </a:r>
            <a:endParaRPr lang="fr-FR" dirty="0"/>
          </a:p>
        </p:txBody>
      </p:sp>
      <p:grpSp>
        <p:nvGrpSpPr>
          <p:cNvPr id="10" name="Grouper 9"/>
          <p:cNvGrpSpPr/>
          <p:nvPr/>
        </p:nvGrpSpPr>
        <p:grpSpPr>
          <a:xfrm>
            <a:off x="829099" y="2014916"/>
            <a:ext cx="2661478" cy="1686135"/>
            <a:chOff x="1142183" y="1933364"/>
            <a:chExt cx="2661478" cy="1686135"/>
          </a:xfrm>
        </p:grpSpPr>
        <p:cxnSp>
          <p:nvCxnSpPr>
            <p:cNvPr id="95" name="Connecteur droit avec flèche 94"/>
            <p:cNvCxnSpPr/>
            <p:nvPr/>
          </p:nvCxnSpPr>
          <p:spPr>
            <a:xfrm flipH="1">
              <a:off x="1754095" y="2967941"/>
              <a:ext cx="692775" cy="346347"/>
            </a:xfrm>
            <a:prstGeom prst="straightConnector1">
              <a:avLst/>
            </a:prstGeom>
            <a:ln w="76200" cmpd="sng">
              <a:solidFill>
                <a:srgbClr val="0000FF">
                  <a:alpha val="50000"/>
                </a:srgb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>
            <a:xfrm flipV="1">
              <a:off x="2446869" y="2249590"/>
              <a:ext cx="0" cy="718351"/>
            </a:xfrm>
            <a:prstGeom prst="straightConnector1">
              <a:avLst/>
            </a:prstGeom>
            <a:ln w="76200" cmpd="sng">
              <a:solidFill>
                <a:srgbClr val="3BBD33">
                  <a:alpha val="50000"/>
                </a:srgb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ZoneTexte 96"/>
            <p:cNvSpPr txBox="1"/>
            <p:nvPr/>
          </p:nvSpPr>
          <p:spPr>
            <a:xfrm>
              <a:off x="3324043" y="2857787"/>
              <a:ext cx="47961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V</a:t>
              </a:r>
              <a:endParaRPr lang="fr-FR" sz="3200" b="1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1142183" y="3034723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0015FF"/>
                  </a:solidFill>
                  <a:latin typeface="Times New Roman"/>
                  <a:cs typeface="Times New Roman"/>
                </a:rPr>
                <a:t>U</a:t>
              </a:r>
              <a:endParaRPr lang="fr-FR" sz="3200" b="1" dirty="0">
                <a:solidFill>
                  <a:srgbClr val="0015FF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2455509" y="2959302"/>
              <a:ext cx="700023" cy="346347"/>
            </a:xfrm>
            <a:prstGeom prst="straightConnector1">
              <a:avLst/>
            </a:prstGeom>
            <a:ln w="76200" cmpd="sng">
              <a:solidFill>
                <a:srgbClr val="FF0000">
                  <a:alpha val="50000"/>
                </a:srgb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ZoneTexte 99"/>
            <p:cNvSpPr txBox="1"/>
            <p:nvPr/>
          </p:nvSpPr>
          <p:spPr>
            <a:xfrm>
              <a:off x="2732652" y="1933364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3BBD33"/>
                  </a:solidFill>
                  <a:latin typeface="Times New Roman"/>
                  <a:cs typeface="Times New Roman"/>
                </a:rPr>
                <a:t>N</a:t>
              </a:r>
              <a:endParaRPr lang="fr-FR" sz="3200" b="1" dirty="0">
                <a:solidFill>
                  <a:srgbClr val="3BBD33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22" name="Connecteur droit avec flèche 21"/>
          <p:cNvCxnSpPr/>
          <p:nvPr/>
        </p:nvCxnSpPr>
        <p:spPr>
          <a:xfrm>
            <a:off x="2852614" y="3424911"/>
            <a:ext cx="637963" cy="447063"/>
          </a:xfrm>
          <a:prstGeom prst="straightConnector1">
            <a:avLst/>
          </a:prstGeom>
          <a:ln w="76200" cmpd="sng">
            <a:solidFill>
              <a:srgbClr val="FF0000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2553019" y="3880613"/>
            <a:ext cx="928921" cy="460531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3481937" y="2860494"/>
            <a:ext cx="8640" cy="1020121"/>
          </a:xfrm>
          <a:prstGeom prst="straightConnector1">
            <a:avLst/>
          </a:prstGeom>
          <a:ln w="76200" cmpd="sng">
            <a:solidFill>
              <a:srgbClr val="3BBD3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490577" y="3871974"/>
            <a:ext cx="669419" cy="715384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>
            <a:off x="2015656" y="3433550"/>
            <a:ext cx="828321" cy="438424"/>
          </a:xfrm>
          <a:prstGeom prst="straightConnector1">
            <a:avLst/>
          </a:prstGeom>
          <a:ln w="76200" cmpd="sng">
            <a:solidFill>
              <a:srgbClr val="0000FF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2843974" y="2580995"/>
            <a:ext cx="8640" cy="852557"/>
          </a:xfrm>
          <a:prstGeom prst="straightConnector1">
            <a:avLst/>
          </a:prstGeom>
          <a:ln w="76200" cmpd="sng">
            <a:solidFill>
              <a:srgbClr val="3BBD33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63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an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" y="2709258"/>
            <a:ext cx="3673344" cy="2297360"/>
          </a:xfrm>
          <a:prstGeom prst="rect">
            <a:avLst/>
          </a:prstGeom>
        </p:spPr>
      </p:pic>
      <p:pic>
        <p:nvPicPr>
          <p:cNvPr id="4" name="Image 3" descr="inset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3" y="1453421"/>
            <a:ext cx="2255558" cy="26171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41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760099" y="4660097"/>
            <a:ext cx="349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covariant </a:t>
            </a:r>
            <a:r>
              <a:rPr lang="fr-FR" sz="2000" b="1" i="1" dirty="0" err="1" smtClean="0"/>
              <a:t>derivatives</a:t>
            </a:r>
            <a:endParaRPr lang="fr-FR" sz="2000" b="1" i="1" dirty="0"/>
          </a:p>
        </p:txBody>
      </p:sp>
      <p:pic>
        <p:nvPicPr>
          <p:cNvPr id="9" name="Image 8" descr="equation_uvv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2" y="3901575"/>
            <a:ext cx="3847918" cy="79916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13654" y="1425371"/>
            <a:ext cx="378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Curvature</a:t>
            </a:r>
            <a:r>
              <a:rPr lang="fr-FR" sz="2000" dirty="0" smtClean="0"/>
              <a:t> </a:t>
            </a:r>
            <a:r>
              <a:rPr lang="fr-FR" sz="2000" dirty="0" err="1" smtClean="0"/>
              <a:t>lines</a:t>
            </a:r>
            <a:r>
              <a:rPr lang="fr-FR" sz="2000" dirty="0" smtClean="0"/>
              <a:t> have </a:t>
            </a:r>
            <a:r>
              <a:rPr lang="fr-FR" sz="2000" b="1" i="1" dirty="0" err="1" smtClean="0"/>
              <a:t>zero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geodesic</a:t>
            </a:r>
            <a:r>
              <a:rPr lang="fr-FR" sz="2000" b="1" i="1" dirty="0" smtClean="0"/>
              <a:t> torsion</a:t>
            </a:r>
            <a:endParaRPr lang="fr-FR" sz="2000" b="1" i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3052284" y="2211663"/>
            <a:ext cx="159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Darboux frame</a:t>
            </a:r>
            <a:endParaRPr lang="fr-FR" dirty="0"/>
          </a:p>
        </p:txBody>
      </p:sp>
      <p:cxnSp>
        <p:nvCxnSpPr>
          <p:cNvPr id="95" name="Connecteur droit avec flèche 94"/>
          <p:cNvCxnSpPr/>
          <p:nvPr/>
        </p:nvCxnSpPr>
        <p:spPr>
          <a:xfrm flipH="1">
            <a:off x="1441011" y="3049493"/>
            <a:ext cx="692775" cy="346347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 flipV="1">
            <a:off x="2133785" y="2331142"/>
            <a:ext cx="0" cy="718351"/>
          </a:xfrm>
          <a:prstGeom prst="straightConnector1">
            <a:avLst/>
          </a:prstGeom>
          <a:ln w="76200" cmpd="sng">
            <a:solidFill>
              <a:srgbClr val="3BBD3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010959" y="2939339"/>
            <a:ext cx="4796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endParaRPr lang="fr-FR" sz="32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829099" y="3116275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15FF"/>
                </a:solidFill>
                <a:latin typeface="Times New Roman"/>
                <a:cs typeface="Times New Roman"/>
              </a:rPr>
              <a:t>U</a:t>
            </a:r>
            <a:endParaRPr lang="fr-FR" sz="3200" b="1" dirty="0">
              <a:solidFill>
                <a:srgbClr val="0015FF"/>
              </a:solidFill>
              <a:latin typeface="Times New Roman"/>
              <a:cs typeface="Times New Roman"/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2419568" y="2014916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3BBD33"/>
                </a:solidFill>
                <a:latin typeface="Times New Roman"/>
                <a:cs typeface="Times New Roman"/>
              </a:rPr>
              <a:t>N</a:t>
            </a:r>
            <a:endParaRPr lang="fr-FR" sz="3200" b="1" dirty="0">
              <a:solidFill>
                <a:srgbClr val="3BBD33"/>
              </a:solidFill>
              <a:latin typeface="Times New Roman"/>
              <a:cs typeface="Times New Roman"/>
            </a:endParaRPr>
          </a:p>
        </p:txBody>
      </p:sp>
      <p:sp>
        <p:nvSpPr>
          <p:cNvPr id="20" name="Flèche courbée vers la droite 19"/>
          <p:cNvSpPr/>
          <p:nvPr/>
        </p:nvSpPr>
        <p:spPr>
          <a:xfrm rot="14817478">
            <a:off x="2181451" y="2620366"/>
            <a:ext cx="378457" cy="864367"/>
          </a:xfrm>
          <a:prstGeom prst="curvedRightArrow">
            <a:avLst>
              <a:gd name="adj1" fmla="val 25000"/>
              <a:gd name="adj2" fmla="val 50000"/>
              <a:gd name="adj3" fmla="val 49285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9" name="Connecteur droit avec flèche 98"/>
          <p:cNvCxnSpPr/>
          <p:nvPr/>
        </p:nvCxnSpPr>
        <p:spPr>
          <a:xfrm>
            <a:off x="2142425" y="3040854"/>
            <a:ext cx="700023" cy="346347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7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an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" y="2709258"/>
            <a:ext cx="3673344" cy="2297360"/>
          </a:xfrm>
          <a:prstGeom prst="rect">
            <a:avLst/>
          </a:prstGeom>
        </p:spPr>
      </p:pic>
      <p:pic>
        <p:nvPicPr>
          <p:cNvPr id="4" name="Image 3" descr="inset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3" y="1453421"/>
            <a:ext cx="2255558" cy="26171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42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760099" y="4660097"/>
            <a:ext cx="349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covariant </a:t>
            </a:r>
            <a:r>
              <a:rPr lang="fr-FR" sz="2000" b="1" i="1" dirty="0" err="1" smtClean="0"/>
              <a:t>derivatives</a:t>
            </a:r>
            <a:endParaRPr lang="fr-FR" sz="2000" b="1" i="1" dirty="0"/>
          </a:p>
        </p:txBody>
      </p:sp>
      <p:pic>
        <p:nvPicPr>
          <p:cNvPr id="9" name="Image 8" descr="equation_uvv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2" y="3901575"/>
            <a:ext cx="3847918" cy="79916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13654" y="1425371"/>
            <a:ext cx="378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Curvature</a:t>
            </a:r>
            <a:r>
              <a:rPr lang="fr-FR" sz="2000" dirty="0" smtClean="0"/>
              <a:t> </a:t>
            </a:r>
            <a:r>
              <a:rPr lang="fr-FR" sz="2000" dirty="0" err="1" smtClean="0"/>
              <a:t>lines</a:t>
            </a:r>
            <a:r>
              <a:rPr lang="fr-FR" sz="2000" dirty="0" smtClean="0"/>
              <a:t> have </a:t>
            </a:r>
            <a:r>
              <a:rPr lang="fr-FR" sz="2000" b="1" i="1" dirty="0" err="1" smtClean="0"/>
              <a:t>zero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geodesic</a:t>
            </a:r>
            <a:r>
              <a:rPr lang="fr-FR" sz="2000" b="1" i="1" dirty="0" smtClean="0"/>
              <a:t> torsion</a:t>
            </a:r>
            <a:endParaRPr lang="fr-FR" sz="2000" b="1" i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3052284" y="2211663"/>
            <a:ext cx="159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Darboux frame</a:t>
            </a:r>
            <a:endParaRPr lang="fr-FR" dirty="0"/>
          </a:p>
        </p:txBody>
      </p:sp>
      <p:cxnSp>
        <p:nvCxnSpPr>
          <p:cNvPr id="95" name="Connecteur droit avec flèche 94"/>
          <p:cNvCxnSpPr/>
          <p:nvPr/>
        </p:nvCxnSpPr>
        <p:spPr>
          <a:xfrm flipH="1">
            <a:off x="1441011" y="3049493"/>
            <a:ext cx="692775" cy="346347"/>
          </a:xfrm>
          <a:prstGeom prst="straightConnector1">
            <a:avLst/>
          </a:prstGeom>
          <a:ln w="76200" cmpd="sng">
            <a:solidFill>
              <a:srgbClr val="0000FF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 flipV="1">
            <a:off x="2133785" y="2331142"/>
            <a:ext cx="0" cy="718351"/>
          </a:xfrm>
          <a:prstGeom prst="straightConnector1">
            <a:avLst/>
          </a:prstGeom>
          <a:ln w="76200" cmpd="sng">
            <a:solidFill>
              <a:srgbClr val="3BBD33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010959" y="2939339"/>
            <a:ext cx="4796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endParaRPr lang="fr-FR" sz="32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829099" y="3116275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15FF"/>
                </a:solidFill>
                <a:latin typeface="Times New Roman"/>
                <a:cs typeface="Times New Roman"/>
              </a:rPr>
              <a:t>U</a:t>
            </a:r>
            <a:endParaRPr lang="fr-FR" sz="3200" b="1" dirty="0">
              <a:solidFill>
                <a:srgbClr val="0015FF"/>
              </a:solidFill>
              <a:latin typeface="Times New Roman"/>
              <a:cs typeface="Times New Roman"/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2419568" y="2014916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3BBD33"/>
                </a:solidFill>
                <a:latin typeface="Times New Roman"/>
                <a:cs typeface="Times New Roman"/>
              </a:rPr>
              <a:t>N</a:t>
            </a:r>
            <a:endParaRPr lang="fr-FR" sz="3200" b="1" dirty="0">
              <a:solidFill>
                <a:srgbClr val="3BBD33"/>
              </a:solidFill>
              <a:latin typeface="Times New Roman"/>
              <a:cs typeface="Times New Roman"/>
            </a:endParaRPr>
          </a:p>
        </p:txBody>
      </p:sp>
      <p:cxnSp>
        <p:nvCxnSpPr>
          <p:cNvPr id="99" name="Connecteur droit avec flèche 98"/>
          <p:cNvCxnSpPr/>
          <p:nvPr/>
        </p:nvCxnSpPr>
        <p:spPr>
          <a:xfrm>
            <a:off x="2142425" y="3040854"/>
            <a:ext cx="700023" cy="346347"/>
          </a:xfrm>
          <a:prstGeom prst="straightConnector1">
            <a:avLst/>
          </a:prstGeom>
          <a:ln w="76200" cmpd="sng">
            <a:solidFill>
              <a:srgbClr val="FF0000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2304585" y="2709258"/>
            <a:ext cx="407680" cy="597924"/>
          </a:xfrm>
          <a:prstGeom prst="straightConnector1">
            <a:avLst/>
          </a:prstGeom>
          <a:ln w="76200" cmpd="sng">
            <a:solidFill>
              <a:srgbClr val="3BBD3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712262" y="3307181"/>
            <a:ext cx="641392" cy="496082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H="1">
            <a:off x="2085371" y="3337378"/>
            <a:ext cx="620994" cy="613392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30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an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" y="2709258"/>
            <a:ext cx="3673344" cy="2297360"/>
          </a:xfrm>
          <a:prstGeom prst="rect">
            <a:avLst/>
          </a:prstGeom>
        </p:spPr>
      </p:pic>
      <p:pic>
        <p:nvPicPr>
          <p:cNvPr id="4" name="Image 3" descr="inset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3" y="1453421"/>
            <a:ext cx="2255558" cy="26171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43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760099" y="4660097"/>
            <a:ext cx="349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covariant </a:t>
            </a:r>
            <a:r>
              <a:rPr lang="fr-FR" sz="2000" b="1" i="1" dirty="0" err="1" smtClean="0"/>
              <a:t>derivatives</a:t>
            </a:r>
            <a:endParaRPr lang="fr-FR" sz="2000" b="1" i="1" dirty="0"/>
          </a:p>
        </p:txBody>
      </p:sp>
      <p:pic>
        <p:nvPicPr>
          <p:cNvPr id="9" name="Image 8" descr="equation_uvv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2" y="3901575"/>
            <a:ext cx="3847918" cy="79916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13654" y="1425371"/>
            <a:ext cx="378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Curvature</a:t>
            </a:r>
            <a:r>
              <a:rPr lang="fr-FR" sz="2000" dirty="0" smtClean="0"/>
              <a:t> </a:t>
            </a:r>
            <a:r>
              <a:rPr lang="fr-FR" sz="2000" dirty="0" err="1" smtClean="0"/>
              <a:t>lines</a:t>
            </a:r>
            <a:r>
              <a:rPr lang="fr-FR" sz="2000" dirty="0" smtClean="0"/>
              <a:t> have </a:t>
            </a:r>
            <a:r>
              <a:rPr lang="fr-FR" sz="2000" b="1" i="1" dirty="0" err="1" smtClean="0"/>
              <a:t>zero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geodesic</a:t>
            </a:r>
            <a:r>
              <a:rPr lang="fr-FR" sz="2000" b="1" i="1" dirty="0" smtClean="0"/>
              <a:t> torsion</a:t>
            </a:r>
            <a:endParaRPr lang="fr-FR" sz="2000" b="1" i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3052284" y="2211663"/>
            <a:ext cx="159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Darboux frame</a:t>
            </a:r>
            <a:endParaRPr lang="fr-FR" dirty="0"/>
          </a:p>
        </p:txBody>
      </p:sp>
      <p:cxnSp>
        <p:nvCxnSpPr>
          <p:cNvPr id="95" name="Connecteur droit avec flèche 94"/>
          <p:cNvCxnSpPr/>
          <p:nvPr/>
        </p:nvCxnSpPr>
        <p:spPr>
          <a:xfrm flipH="1">
            <a:off x="1441011" y="3049493"/>
            <a:ext cx="692775" cy="346347"/>
          </a:xfrm>
          <a:prstGeom prst="straightConnector1">
            <a:avLst/>
          </a:prstGeom>
          <a:ln w="76200" cmpd="sng">
            <a:solidFill>
              <a:srgbClr val="0000FF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 flipV="1">
            <a:off x="2133785" y="2331142"/>
            <a:ext cx="0" cy="718351"/>
          </a:xfrm>
          <a:prstGeom prst="straightConnector1">
            <a:avLst/>
          </a:prstGeom>
          <a:ln w="76200" cmpd="sng">
            <a:solidFill>
              <a:srgbClr val="3BBD33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010959" y="2939339"/>
            <a:ext cx="4796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endParaRPr lang="fr-FR" sz="32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829099" y="3116275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15FF"/>
                </a:solidFill>
                <a:latin typeface="Times New Roman"/>
                <a:cs typeface="Times New Roman"/>
              </a:rPr>
              <a:t>U</a:t>
            </a:r>
            <a:endParaRPr lang="fr-FR" sz="3200" b="1" dirty="0">
              <a:solidFill>
                <a:srgbClr val="0015FF"/>
              </a:solidFill>
              <a:latin typeface="Times New Roman"/>
              <a:cs typeface="Times New Roman"/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2419568" y="2014916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3BBD33"/>
                </a:solidFill>
                <a:latin typeface="Times New Roman"/>
                <a:cs typeface="Times New Roman"/>
              </a:rPr>
              <a:t>N</a:t>
            </a:r>
            <a:endParaRPr lang="fr-FR" sz="3200" b="1" dirty="0">
              <a:solidFill>
                <a:srgbClr val="3BBD33"/>
              </a:solidFill>
              <a:latin typeface="Times New Roman"/>
              <a:cs typeface="Times New Roman"/>
            </a:endParaRPr>
          </a:p>
        </p:txBody>
      </p:sp>
      <p:cxnSp>
        <p:nvCxnSpPr>
          <p:cNvPr id="99" name="Connecteur droit avec flèche 98"/>
          <p:cNvCxnSpPr/>
          <p:nvPr/>
        </p:nvCxnSpPr>
        <p:spPr>
          <a:xfrm>
            <a:off x="2142425" y="3040854"/>
            <a:ext cx="700023" cy="346347"/>
          </a:xfrm>
          <a:prstGeom prst="straightConnector1">
            <a:avLst/>
          </a:prstGeom>
          <a:ln w="76200" cmpd="sng">
            <a:solidFill>
              <a:srgbClr val="FF000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2085371" y="3337378"/>
            <a:ext cx="620994" cy="613392"/>
          </a:xfrm>
          <a:prstGeom prst="straightConnector1">
            <a:avLst/>
          </a:prstGeom>
          <a:ln w="76200" cmpd="sng">
            <a:solidFill>
              <a:srgbClr val="0000FF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2304585" y="2709258"/>
            <a:ext cx="407679" cy="597924"/>
          </a:xfrm>
          <a:prstGeom prst="straightConnector1">
            <a:avLst/>
          </a:prstGeom>
          <a:ln w="76200" cmpd="sng">
            <a:solidFill>
              <a:srgbClr val="3BBD33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712262" y="3307181"/>
            <a:ext cx="641392" cy="496082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2815833" y="3660841"/>
            <a:ext cx="334637" cy="792652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160918" y="3657427"/>
            <a:ext cx="657053" cy="559958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2467284" y="3307181"/>
            <a:ext cx="692659" cy="358658"/>
          </a:xfrm>
          <a:prstGeom prst="straightConnector1">
            <a:avLst/>
          </a:prstGeom>
          <a:ln w="76200" cmpd="sng">
            <a:solidFill>
              <a:srgbClr val="3BBD3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07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an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" y="2709258"/>
            <a:ext cx="3673344" cy="2297360"/>
          </a:xfrm>
          <a:prstGeom prst="rect">
            <a:avLst/>
          </a:prstGeom>
        </p:spPr>
      </p:pic>
      <p:pic>
        <p:nvPicPr>
          <p:cNvPr id="4" name="Image 3" descr="inset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3" y="1453421"/>
            <a:ext cx="2255558" cy="26171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44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760099" y="4660097"/>
            <a:ext cx="349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covariant </a:t>
            </a:r>
            <a:r>
              <a:rPr lang="fr-FR" sz="2000" b="1" i="1" dirty="0" err="1" smtClean="0"/>
              <a:t>derivatives</a:t>
            </a:r>
            <a:endParaRPr lang="fr-FR" sz="2000" b="1" i="1" dirty="0"/>
          </a:p>
        </p:txBody>
      </p:sp>
      <p:pic>
        <p:nvPicPr>
          <p:cNvPr id="9" name="Image 8" descr="equation_uvv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2" y="3901575"/>
            <a:ext cx="3847918" cy="79916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13654" y="1425371"/>
            <a:ext cx="378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Curvature</a:t>
            </a:r>
            <a:r>
              <a:rPr lang="fr-FR" sz="2000" dirty="0" smtClean="0"/>
              <a:t> </a:t>
            </a:r>
            <a:r>
              <a:rPr lang="fr-FR" sz="2000" dirty="0" err="1" smtClean="0"/>
              <a:t>lines</a:t>
            </a:r>
            <a:r>
              <a:rPr lang="fr-FR" sz="2000" dirty="0" smtClean="0"/>
              <a:t> have </a:t>
            </a:r>
            <a:r>
              <a:rPr lang="fr-FR" sz="2000" b="1" i="1" dirty="0" err="1" smtClean="0"/>
              <a:t>zero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geodesic</a:t>
            </a:r>
            <a:r>
              <a:rPr lang="fr-FR" sz="2000" b="1" i="1" dirty="0" smtClean="0"/>
              <a:t> torsion</a:t>
            </a:r>
            <a:endParaRPr lang="fr-FR" sz="2000" b="1" i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3052284" y="2211663"/>
            <a:ext cx="159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Darboux frame</a:t>
            </a:r>
            <a:endParaRPr lang="fr-FR" dirty="0"/>
          </a:p>
        </p:txBody>
      </p:sp>
      <p:cxnSp>
        <p:nvCxnSpPr>
          <p:cNvPr id="95" name="Connecteur droit avec flèche 94"/>
          <p:cNvCxnSpPr/>
          <p:nvPr/>
        </p:nvCxnSpPr>
        <p:spPr>
          <a:xfrm flipH="1">
            <a:off x="1441011" y="3049493"/>
            <a:ext cx="692775" cy="346347"/>
          </a:xfrm>
          <a:prstGeom prst="straightConnector1">
            <a:avLst/>
          </a:prstGeom>
          <a:ln w="76200" cmpd="sng">
            <a:solidFill>
              <a:srgbClr val="0000FF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 flipV="1">
            <a:off x="2133785" y="2331142"/>
            <a:ext cx="0" cy="718351"/>
          </a:xfrm>
          <a:prstGeom prst="straightConnector1">
            <a:avLst/>
          </a:prstGeom>
          <a:ln w="76200" cmpd="sng">
            <a:solidFill>
              <a:srgbClr val="3BBD33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ZoneTexte 96"/>
          <p:cNvSpPr txBox="1"/>
          <p:nvPr/>
        </p:nvSpPr>
        <p:spPr>
          <a:xfrm>
            <a:off x="3010959" y="2939339"/>
            <a:ext cx="4796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endParaRPr lang="fr-FR" sz="32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829099" y="3116275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15FF"/>
                </a:solidFill>
                <a:latin typeface="Times New Roman"/>
                <a:cs typeface="Times New Roman"/>
              </a:rPr>
              <a:t>U</a:t>
            </a:r>
            <a:endParaRPr lang="fr-FR" sz="3200" b="1" dirty="0">
              <a:solidFill>
                <a:srgbClr val="0015FF"/>
              </a:solidFill>
              <a:latin typeface="Times New Roman"/>
              <a:cs typeface="Times New Roman"/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2419568" y="2014916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3BBD33"/>
                </a:solidFill>
                <a:latin typeface="Times New Roman"/>
                <a:cs typeface="Times New Roman"/>
              </a:rPr>
              <a:t>N</a:t>
            </a:r>
            <a:endParaRPr lang="fr-FR" sz="3200" b="1" dirty="0">
              <a:solidFill>
                <a:srgbClr val="3BBD33"/>
              </a:solidFill>
              <a:latin typeface="Times New Roman"/>
              <a:cs typeface="Times New Roman"/>
            </a:endParaRPr>
          </a:p>
        </p:txBody>
      </p:sp>
      <p:cxnSp>
        <p:nvCxnSpPr>
          <p:cNvPr id="99" name="Connecteur droit avec flèche 98"/>
          <p:cNvCxnSpPr/>
          <p:nvPr/>
        </p:nvCxnSpPr>
        <p:spPr>
          <a:xfrm>
            <a:off x="2142425" y="3040854"/>
            <a:ext cx="700023" cy="346347"/>
          </a:xfrm>
          <a:prstGeom prst="straightConnector1">
            <a:avLst/>
          </a:prstGeom>
          <a:ln w="76200" cmpd="sng">
            <a:solidFill>
              <a:srgbClr val="FF0000">
                <a:alpha val="50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2712262" y="3307181"/>
            <a:ext cx="641392" cy="496082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2815833" y="3660841"/>
            <a:ext cx="334637" cy="792652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160918" y="3657427"/>
            <a:ext cx="657053" cy="559958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H="1" flipV="1">
            <a:off x="2304585" y="2709258"/>
            <a:ext cx="407679" cy="597924"/>
          </a:xfrm>
          <a:prstGeom prst="straightConnector1">
            <a:avLst/>
          </a:prstGeom>
          <a:ln w="76200" cmpd="sng">
            <a:solidFill>
              <a:srgbClr val="3BBD33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>
            <a:off x="2085371" y="3337378"/>
            <a:ext cx="620994" cy="613392"/>
          </a:xfrm>
          <a:prstGeom prst="straightConnector1">
            <a:avLst/>
          </a:prstGeom>
          <a:ln w="76200" cmpd="sng">
            <a:solidFill>
              <a:srgbClr val="0000FF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75176" y="4532164"/>
            <a:ext cx="2336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Higher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curvature</a:t>
            </a:r>
            <a:endParaRPr lang="fr-FR" sz="2400" b="1" dirty="0"/>
          </a:p>
        </p:txBody>
      </p:sp>
      <p:sp>
        <p:nvSpPr>
          <p:cNvPr id="37" name="Forme libre 36"/>
          <p:cNvSpPr/>
          <p:nvPr/>
        </p:nvSpPr>
        <p:spPr>
          <a:xfrm>
            <a:off x="1445978" y="2598752"/>
            <a:ext cx="1779848" cy="1839644"/>
          </a:xfrm>
          <a:custGeom>
            <a:avLst/>
            <a:gdLst>
              <a:gd name="connsiteX0" fmla="*/ 1508125 w 1508125"/>
              <a:gd name="connsiteY0" fmla="*/ 0 h 1476375"/>
              <a:gd name="connsiteX1" fmla="*/ 0 w 1508125"/>
              <a:gd name="connsiteY1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8125" h="1476375">
                <a:moveTo>
                  <a:pt x="1508125" y="0"/>
                </a:moveTo>
                <a:cubicBezTo>
                  <a:pt x="1375833" y="592666"/>
                  <a:pt x="1243542" y="1185333"/>
                  <a:pt x="0" y="1476375"/>
                </a:cubicBezTo>
              </a:path>
            </a:pathLst>
          </a:custGeom>
          <a:ln w="114300" cmpd="sng">
            <a:solidFill>
              <a:schemeClr val="accent4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/>
          <p:nvPr/>
        </p:nvCxnSpPr>
        <p:spPr>
          <a:xfrm flipH="1" flipV="1">
            <a:off x="2467284" y="3307181"/>
            <a:ext cx="692659" cy="358658"/>
          </a:xfrm>
          <a:prstGeom prst="straightConnector1">
            <a:avLst/>
          </a:prstGeom>
          <a:ln w="76200" cmpd="sng">
            <a:solidFill>
              <a:srgbClr val="3BBD3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18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b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6" y="2699284"/>
            <a:ext cx="3687122" cy="2280791"/>
          </a:xfrm>
          <a:prstGeom prst="rect">
            <a:avLst/>
          </a:prstGeom>
        </p:spPr>
      </p:pic>
      <p:pic>
        <p:nvPicPr>
          <p:cNvPr id="4" name="Image 3" descr="inset_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03" y="1453421"/>
            <a:ext cx="2255558" cy="26171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45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01315" y="1072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u="sng" dirty="0" smtClean="0"/>
              <a:t>Our solution</a:t>
            </a:r>
            <a:r>
              <a:rPr lang="fr-FR" sz="3600" b="1" dirty="0" smtClean="0"/>
              <a:t>: </a:t>
            </a:r>
            <a:r>
              <a:rPr lang="fr-FR" sz="3600" b="1" dirty="0" err="1" smtClean="0"/>
              <a:t>smooth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each</a:t>
            </a:r>
            <a:r>
              <a:rPr lang="fr-FR" sz="3600" b="1" dirty="0" smtClean="0"/>
              <a:t> direction</a:t>
            </a:r>
            <a:br>
              <a:rPr lang="fr-FR" sz="3600" b="1" dirty="0" smtClean="0"/>
            </a:br>
            <a:r>
              <a:rPr lang="fr-FR" sz="3600" b="1" dirty="0" err="1" smtClean="0"/>
              <a:t>along</a:t>
            </a:r>
            <a:r>
              <a:rPr lang="fr-FR" sz="3600" b="1" dirty="0" smtClean="0"/>
              <a:t> the </a:t>
            </a:r>
            <a:r>
              <a:rPr lang="fr-FR" sz="3600" b="1" dirty="0" err="1" smtClean="0"/>
              <a:t>other</a:t>
            </a:r>
            <a:r>
              <a:rPr lang="fr-FR" sz="3600" b="1" dirty="0" smtClean="0"/>
              <a:t> direction</a:t>
            </a:r>
            <a:endParaRPr lang="fr-FR" sz="3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760099" y="4660097"/>
            <a:ext cx="3491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Minimize</a:t>
            </a:r>
            <a:r>
              <a:rPr lang="fr-FR" sz="2000" dirty="0" smtClean="0"/>
              <a:t> </a:t>
            </a:r>
            <a:r>
              <a:rPr lang="fr-FR" sz="2000" b="1" i="1" dirty="0" smtClean="0"/>
              <a:t>covariant </a:t>
            </a:r>
            <a:r>
              <a:rPr lang="fr-FR" sz="2000" b="1" i="1" dirty="0" err="1" smtClean="0"/>
              <a:t>derivatives</a:t>
            </a:r>
            <a:endParaRPr lang="fr-FR" sz="2000" b="1" i="1" dirty="0"/>
          </a:p>
        </p:txBody>
      </p:sp>
      <p:pic>
        <p:nvPicPr>
          <p:cNvPr id="9" name="Image 8" descr="equation_uvvu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2" y="3901575"/>
            <a:ext cx="3847918" cy="79916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13654" y="1425371"/>
            <a:ext cx="378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fr-FR" sz="2000" dirty="0" err="1" smtClean="0"/>
              <a:t>Curvature</a:t>
            </a:r>
            <a:r>
              <a:rPr lang="fr-FR" sz="2000" dirty="0" smtClean="0"/>
              <a:t> </a:t>
            </a:r>
            <a:r>
              <a:rPr lang="fr-FR" sz="2000" dirty="0" err="1" smtClean="0"/>
              <a:t>lines</a:t>
            </a:r>
            <a:r>
              <a:rPr lang="fr-FR" sz="2000" dirty="0" smtClean="0"/>
              <a:t> have </a:t>
            </a:r>
            <a:r>
              <a:rPr lang="fr-FR" sz="2000" b="1" i="1" dirty="0" err="1" smtClean="0"/>
              <a:t>zero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geodesic</a:t>
            </a:r>
            <a:r>
              <a:rPr lang="fr-FR" sz="2000" b="1" i="1" dirty="0" smtClean="0"/>
              <a:t> torsion</a:t>
            </a:r>
            <a:endParaRPr lang="fr-FR" sz="2000" b="1" i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3052284" y="2211663"/>
            <a:ext cx="159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Darboux frame</a:t>
            </a:r>
            <a:endParaRPr lang="fr-FR" dirty="0"/>
          </a:p>
        </p:txBody>
      </p:sp>
      <p:grpSp>
        <p:nvGrpSpPr>
          <p:cNvPr id="10" name="Grouper 9"/>
          <p:cNvGrpSpPr/>
          <p:nvPr/>
        </p:nvGrpSpPr>
        <p:grpSpPr>
          <a:xfrm>
            <a:off x="829099" y="2014916"/>
            <a:ext cx="2661478" cy="1686135"/>
            <a:chOff x="1142183" y="1933364"/>
            <a:chExt cx="2661478" cy="1686135"/>
          </a:xfrm>
        </p:grpSpPr>
        <p:cxnSp>
          <p:nvCxnSpPr>
            <p:cNvPr id="95" name="Connecteur droit avec flèche 94"/>
            <p:cNvCxnSpPr/>
            <p:nvPr/>
          </p:nvCxnSpPr>
          <p:spPr>
            <a:xfrm flipH="1">
              <a:off x="1754095" y="2967941"/>
              <a:ext cx="692775" cy="346347"/>
            </a:xfrm>
            <a:prstGeom prst="straightConnector1">
              <a:avLst/>
            </a:prstGeom>
            <a:ln w="76200" cmpd="sng">
              <a:solidFill>
                <a:srgbClr val="0000FF">
                  <a:alpha val="50000"/>
                </a:srgb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>
            <a:xfrm flipV="1">
              <a:off x="2446869" y="2249590"/>
              <a:ext cx="0" cy="718351"/>
            </a:xfrm>
            <a:prstGeom prst="straightConnector1">
              <a:avLst/>
            </a:prstGeom>
            <a:ln w="76200" cmpd="sng">
              <a:solidFill>
                <a:srgbClr val="3BBD33">
                  <a:alpha val="50000"/>
                </a:srgb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ZoneTexte 96"/>
            <p:cNvSpPr txBox="1"/>
            <p:nvPr/>
          </p:nvSpPr>
          <p:spPr>
            <a:xfrm>
              <a:off x="3324043" y="2857787"/>
              <a:ext cx="47961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V</a:t>
              </a:r>
              <a:endParaRPr lang="fr-FR" sz="3200" b="1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1142183" y="3034723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0015FF"/>
                  </a:solidFill>
                  <a:latin typeface="Times New Roman"/>
                  <a:cs typeface="Times New Roman"/>
                </a:rPr>
                <a:t>U</a:t>
              </a:r>
              <a:endParaRPr lang="fr-FR" sz="3200" b="1" dirty="0">
                <a:solidFill>
                  <a:srgbClr val="0015FF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>
              <a:off x="2455509" y="2959302"/>
              <a:ext cx="700023" cy="346347"/>
            </a:xfrm>
            <a:prstGeom prst="straightConnector1">
              <a:avLst/>
            </a:prstGeom>
            <a:ln w="76200" cmpd="sng">
              <a:solidFill>
                <a:srgbClr val="FF0000">
                  <a:alpha val="50000"/>
                </a:srgb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ZoneTexte 99"/>
            <p:cNvSpPr txBox="1"/>
            <p:nvPr/>
          </p:nvSpPr>
          <p:spPr>
            <a:xfrm>
              <a:off x="2732652" y="1933364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>
                  <a:solidFill>
                    <a:srgbClr val="3BBD33"/>
                  </a:solidFill>
                  <a:latin typeface="Times New Roman"/>
                  <a:cs typeface="Times New Roman"/>
                </a:rPr>
                <a:t>N</a:t>
              </a:r>
              <a:endParaRPr lang="fr-FR" sz="3200" b="1" dirty="0">
                <a:solidFill>
                  <a:srgbClr val="3BBD33"/>
                </a:solidFill>
                <a:latin typeface="Times New Roman"/>
                <a:cs typeface="Times New Roman"/>
              </a:endParaRPr>
            </a:p>
          </p:txBody>
        </p:sp>
      </p:grpSp>
      <p:cxnSp>
        <p:nvCxnSpPr>
          <p:cNvPr id="22" name="Connecteur droit avec flèche 21"/>
          <p:cNvCxnSpPr/>
          <p:nvPr/>
        </p:nvCxnSpPr>
        <p:spPr>
          <a:xfrm>
            <a:off x="2852614" y="3424911"/>
            <a:ext cx="637963" cy="447063"/>
          </a:xfrm>
          <a:prstGeom prst="straightConnector1">
            <a:avLst/>
          </a:prstGeom>
          <a:ln w="76200" cmpd="sng">
            <a:solidFill>
              <a:srgbClr val="FF0000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2553019" y="3880613"/>
            <a:ext cx="928921" cy="460531"/>
          </a:xfrm>
          <a:prstGeom prst="straightConnector1">
            <a:avLst/>
          </a:prstGeom>
          <a:ln w="7620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3481937" y="2860494"/>
            <a:ext cx="8640" cy="1020121"/>
          </a:xfrm>
          <a:prstGeom prst="straightConnector1">
            <a:avLst/>
          </a:prstGeom>
          <a:ln w="76200" cmpd="sng">
            <a:solidFill>
              <a:srgbClr val="3BBD3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3490577" y="3871974"/>
            <a:ext cx="669419" cy="715384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>
            <a:off x="2015656" y="3433550"/>
            <a:ext cx="828321" cy="438424"/>
          </a:xfrm>
          <a:prstGeom prst="straightConnector1">
            <a:avLst/>
          </a:prstGeom>
          <a:ln w="76200" cmpd="sng">
            <a:solidFill>
              <a:srgbClr val="0000FF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2843974" y="2580995"/>
            <a:ext cx="8640" cy="852557"/>
          </a:xfrm>
          <a:prstGeom prst="straightConnector1">
            <a:avLst/>
          </a:prstGeom>
          <a:ln w="76200" cmpd="sng">
            <a:solidFill>
              <a:srgbClr val="3BBD33">
                <a:alpha val="75000"/>
              </a:srgb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335135" y="4141641"/>
            <a:ext cx="2200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smtClean="0">
                <a:solidFill>
                  <a:srgbClr val="FF0000"/>
                </a:solidFill>
              </a:rPr>
              <a:t>(</a:t>
            </a:r>
            <a:r>
              <a:rPr lang="fr-FR" sz="2000" b="1" i="1" dirty="0" err="1" smtClean="0">
                <a:solidFill>
                  <a:srgbClr val="FF0000"/>
                </a:solidFill>
              </a:rPr>
              <a:t>See</a:t>
            </a:r>
            <a:r>
              <a:rPr lang="fr-FR" sz="2000" b="1" i="1" dirty="0" smtClean="0">
                <a:solidFill>
                  <a:srgbClr val="FF0000"/>
                </a:solidFill>
              </a:rPr>
              <a:t> 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paper</a:t>
            </a:r>
            <a:r>
              <a:rPr lang="fr-FR" sz="2000" b="1" i="1" dirty="0" smtClean="0">
                <a:solidFill>
                  <a:srgbClr val="FF0000"/>
                </a:solidFill>
              </a:rPr>
              <a:t> for full</a:t>
            </a:r>
          </a:p>
          <a:p>
            <a:r>
              <a:rPr lang="fr-FR" sz="2000" b="1" i="1" dirty="0" smtClean="0">
                <a:solidFill>
                  <a:srgbClr val="FF0000"/>
                </a:solidFill>
              </a:rPr>
              <a:t> </a:t>
            </a:r>
            <a:r>
              <a:rPr lang="fr-FR" sz="2000" b="1" i="1" dirty="0" err="1" smtClean="0">
                <a:solidFill>
                  <a:srgbClr val="FF0000"/>
                </a:solidFill>
              </a:rPr>
              <a:t>derivation</a:t>
            </a:r>
            <a:r>
              <a:rPr lang="fr-FR" sz="2000" b="1" i="1" dirty="0" smtClean="0">
                <a:solidFill>
                  <a:srgbClr val="FF0000"/>
                </a:solidFill>
              </a:rPr>
              <a:t>)</a:t>
            </a:r>
            <a:endParaRPr lang="fr-FR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2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46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0" y="19866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u="sng" dirty="0" smtClean="0"/>
              <a:t>Our solution: </a:t>
            </a:r>
            <a:r>
              <a:rPr lang="fr-FR" b="1" dirty="0"/>
              <a:t> </a:t>
            </a:r>
            <a:endParaRPr lang="fr-FR" b="1" dirty="0" smtClean="0"/>
          </a:p>
          <a:p>
            <a:r>
              <a:rPr lang="fr-FR" b="1" dirty="0" err="1" smtClean="0"/>
              <a:t>propagate</a:t>
            </a:r>
            <a:r>
              <a:rPr lang="fr-FR" b="1" dirty="0" smtClean="0"/>
              <a:t> </a:t>
            </a:r>
            <a:r>
              <a:rPr lang="fr-FR" b="1" dirty="0" err="1" smtClean="0"/>
              <a:t>curvature</a:t>
            </a:r>
            <a:r>
              <a:rPr lang="fr-FR" b="1" dirty="0" smtClean="0"/>
              <a:t> directions</a:t>
            </a:r>
            <a:endParaRPr lang="fr-FR" b="1" dirty="0"/>
          </a:p>
        </p:txBody>
      </p:sp>
      <p:pic>
        <p:nvPicPr>
          <p:cNvPr id="4" name="Image 3" descr="curves_sketchy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7" y="1911153"/>
            <a:ext cx="2330909" cy="2623912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1062028" y="3279310"/>
            <a:ext cx="389810" cy="389810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08708" y="4364087"/>
            <a:ext cx="160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/>
              <a:t>Input bitmap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local directions</a:t>
            </a:r>
            <a:endParaRPr lang="fr-FR" dirty="0"/>
          </a:p>
        </p:txBody>
      </p:sp>
      <p:grpSp>
        <p:nvGrpSpPr>
          <p:cNvPr id="30" name="Grouper 29"/>
          <p:cNvGrpSpPr/>
          <p:nvPr/>
        </p:nvGrpSpPr>
        <p:grpSpPr>
          <a:xfrm>
            <a:off x="1497584" y="1450080"/>
            <a:ext cx="1712976" cy="1755648"/>
            <a:chOff x="2577592" y="2866193"/>
            <a:chExt cx="1712976" cy="1755648"/>
          </a:xfrm>
        </p:grpSpPr>
        <p:pic>
          <p:nvPicPr>
            <p:cNvPr id="19" name="Image 18" descr="zoom_direction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592" y="2866193"/>
              <a:ext cx="1712976" cy="1755648"/>
            </a:xfrm>
            <a:prstGeom prst="rect">
              <a:avLst/>
            </a:prstGeom>
          </p:spPr>
        </p:pic>
        <p:grpSp>
          <p:nvGrpSpPr>
            <p:cNvPr id="22" name="Grouper 21"/>
            <p:cNvGrpSpPr/>
            <p:nvPr/>
          </p:nvGrpSpPr>
          <p:grpSpPr>
            <a:xfrm>
              <a:off x="2723017" y="3019866"/>
              <a:ext cx="1433260" cy="1433260"/>
              <a:chOff x="3390514" y="4168997"/>
              <a:chExt cx="1433260" cy="1433260"/>
            </a:xfrm>
          </p:grpSpPr>
          <p:sp>
            <p:nvSpPr>
              <p:cNvPr id="23" name="Ellipse 22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ZoneTexte 30"/>
          <p:cNvSpPr txBox="1"/>
          <p:nvPr/>
        </p:nvSpPr>
        <p:spPr>
          <a:xfrm>
            <a:off x="2786784" y="4374584"/>
            <a:ext cx="288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directions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pixel</a:t>
            </a:r>
            <a:br>
              <a:rPr lang="fr-FR" dirty="0" smtClean="0"/>
            </a:br>
            <a:r>
              <a:rPr lang="fr-FR" dirty="0" smtClean="0"/>
              <a:t>to </a:t>
            </a:r>
            <a:r>
              <a:rPr lang="fr-FR" dirty="0" err="1" smtClean="0"/>
              <a:t>form</a:t>
            </a:r>
            <a:r>
              <a:rPr lang="fr-FR" dirty="0" smtClean="0"/>
              <a:t> a </a:t>
            </a:r>
            <a:r>
              <a:rPr lang="fr-FR" b="1" i="1" dirty="0" smtClean="0"/>
              <a:t>cross </a:t>
            </a:r>
            <a:r>
              <a:rPr lang="fr-FR" b="1" i="1" dirty="0" err="1" smtClean="0"/>
              <a:t>field</a:t>
            </a:r>
            <a:endParaRPr lang="fr-FR" b="1" i="1" dirty="0"/>
          </a:p>
        </p:txBody>
      </p:sp>
      <p:pic>
        <p:nvPicPr>
          <p:cNvPr id="34" name="Image 33" descr="hatching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1947419"/>
            <a:ext cx="2306402" cy="2596325"/>
          </a:xfrm>
          <a:prstGeom prst="rect">
            <a:avLst/>
          </a:prstGeom>
        </p:spPr>
      </p:pic>
      <p:sp>
        <p:nvSpPr>
          <p:cNvPr id="35" name="Ellipse 34"/>
          <p:cNvSpPr/>
          <p:nvPr/>
        </p:nvSpPr>
        <p:spPr>
          <a:xfrm>
            <a:off x="3937308" y="3309790"/>
            <a:ext cx="389810" cy="389810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9" name="Grouper 48"/>
          <p:cNvGrpSpPr/>
          <p:nvPr/>
        </p:nvGrpSpPr>
        <p:grpSpPr>
          <a:xfrm>
            <a:off x="4355495" y="1471408"/>
            <a:ext cx="1749552" cy="1786128"/>
            <a:chOff x="6081776" y="1585514"/>
            <a:chExt cx="1749552" cy="1786128"/>
          </a:xfrm>
        </p:grpSpPr>
        <p:pic>
          <p:nvPicPr>
            <p:cNvPr id="48" name="Image 47" descr="zoom_direction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776" y="1585514"/>
              <a:ext cx="1749552" cy="1786128"/>
            </a:xfrm>
            <a:prstGeom prst="rect">
              <a:avLst/>
            </a:prstGeom>
          </p:spPr>
        </p:pic>
        <p:grpSp>
          <p:nvGrpSpPr>
            <p:cNvPr id="38" name="Grouper 37"/>
            <p:cNvGrpSpPr/>
            <p:nvPr/>
          </p:nvGrpSpPr>
          <p:grpSpPr>
            <a:xfrm>
              <a:off x="6231725" y="1763898"/>
              <a:ext cx="1433260" cy="1433260"/>
              <a:chOff x="3390514" y="4168997"/>
              <a:chExt cx="1433260" cy="1433260"/>
            </a:xfrm>
          </p:grpSpPr>
          <p:sp>
            <p:nvSpPr>
              <p:cNvPr id="41" name="Ellipse 40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2" name="Connecteur droit avec flèche 41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45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eur droit avec flèche 38"/>
            <p:cNvCxnSpPr/>
            <p:nvPr/>
          </p:nvCxnSpPr>
          <p:spPr>
            <a:xfrm>
              <a:off x="6749235" y="2639024"/>
              <a:ext cx="640328" cy="101368"/>
            </a:xfrm>
            <a:prstGeom prst="straightConnector1">
              <a:avLst/>
            </a:prstGeom>
            <a:ln w="38100" cmpd="sng">
              <a:solidFill>
                <a:srgbClr val="0015FF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7058152" y="2370473"/>
              <a:ext cx="0" cy="64006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eur droit avec flèche 58"/>
          <p:cNvCxnSpPr/>
          <p:nvPr/>
        </p:nvCxnSpPr>
        <p:spPr>
          <a:xfrm>
            <a:off x="2492838" y="3641184"/>
            <a:ext cx="579634" cy="0"/>
          </a:xfrm>
          <a:prstGeom prst="straightConnector1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668321" y="4372388"/>
            <a:ext cx="296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/>
              <a:t>Normal </a:t>
            </a:r>
            <a:r>
              <a:rPr lang="fr-FR" b="1" i="1" dirty="0" err="1" smtClean="0"/>
              <a:t>at</a:t>
            </a:r>
            <a:r>
              <a:rPr lang="fr-FR" b="1" i="1" dirty="0" smtClean="0"/>
              <a:t> </a:t>
            </a:r>
            <a:r>
              <a:rPr lang="fr-FR" b="1" i="1" dirty="0" err="1" smtClean="0"/>
              <a:t>each</a:t>
            </a:r>
            <a:r>
              <a:rPr lang="fr-FR" b="1" i="1" dirty="0" smtClean="0"/>
              <a:t> pixel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orthogonality</a:t>
            </a:r>
            <a:r>
              <a:rPr lang="fr-FR" dirty="0" smtClean="0"/>
              <a:t> </a:t>
            </a:r>
            <a:r>
              <a:rPr lang="fr-FR" dirty="0" err="1" smtClean="0"/>
              <a:t>constraint</a:t>
            </a:r>
            <a:endParaRPr lang="fr-FR" dirty="0"/>
          </a:p>
        </p:txBody>
      </p:sp>
      <p:pic>
        <p:nvPicPr>
          <p:cNvPr id="37" name="Image 36" descr="normal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68" y="1968995"/>
            <a:ext cx="2294632" cy="258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er 49"/>
          <p:cNvGrpSpPr/>
          <p:nvPr/>
        </p:nvGrpSpPr>
        <p:grpSpPr>
          <a:xfrm>
            <a:off x="7403976" y="1649793"/>
            <a:ext cx="1433260" cy="1433260"/>
            <a:chOff x="7293597" y="1822907"/>
            <a:chExt cx="1433260" cy="1433260"/>
          </a:xfrm>
        </p:grpSpPr>
        <p:grpSp>
          <p:nvGrpSpPr>
            <p:cNvPr id="51" name="Grouper 50"/>
            <p:cNvGrpSpPr/>
            <p:nvPr/>
          </p:nvGrpSpPr>
          <p:grpSpPr>
            <a:xfrm>
              <a:off x="7293597" y="1822907"/>
              <a:ext cx="1433260" cy="1433260"/>
              <a:chOff x="7293597" y="1822907"/>
              <a:chExt cx="1433260" cy="1433260"/>
            </a:xfrm>
          </p:grpSpPr>
          <p:sp>
            <p:nvSpPr>
              <p:cNvPr id="54" name="Ellipse 53"/>
              <p:cNvSpPr/>
              <p:nvPr/>
            </p:nvSpPr>
            <p:spPr>
              <a:xfrm>
                <a:off x="7293597" y="1822907"/>
                <a:ext cx="1433260" cy="1433260"/>
              </a:xfrm>
              <a:prstGeom prst="ellipse">
                <a:avLst/>
              </a:prstGeom>
              <a:solidFill>
                <a:srgbClr val="FFFFFF"/>
              </a:solidFill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55" name="Connecteur droit avec flèche 54"/>
              <p:cNvCxnSpPr/>
              <p:nvPr/>
            </p:nvCxnSpPr>
            <p:spPr>
              <a:xfrm flipH="1">
                <a:off x="7831427" y="2703928"/>
                <a:ext cx="308916" cy="3045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necteur droit avec flèche 51"/>
            <p:cNvCxnSpPr/>
            <p:nvPr/>
          </p:nvCxnSpPr>
          <p:spPr>
            <a:xfrm>
              <a:off x="8120023" y="2421655"/>
              <a:ext cx="0" cy="640064"/>
            </a:xfrm>
            <a:prstGeom prst="straightConnector1">
              <a:avLst/>
            </a:prstGeom>
            <a:ln w="34925" cmpd="sng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>
              <a:off x="7811106" y="2693210"/>
              <a:ext cx="640328" cy="88887"/>
            </a:xfrm>
            <a:prstGeom prst="straightConnector1">
              <a:avLst/>
            </a:prstGeom>
            <a:ln w="34925" cmpd="sng">
              <a:solidFill>
                <a:srgbClr val="0015FF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necteur droit avec flèche 55"/>
          <p:cNvCxnSpPr/>
          <p:nvPr/>
        </p:nvCxnSpPr>
        <p:spPr>
          <a:xfrm>
            <a:off x="5353058" y="3641184"/>
            <a:ext cx="579634" cy="0"/>
          </a:xfrm>
          <a:prstGeom prst="straightConnector1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5182372" y="3245785"/>
            <a:ext cx="862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Lift </a:t>
            </a:r>
            <a:r>
              <a:rPr lang="fr-FR" sz="1400" b="1" dirty="0" smtClean="0"/>
              <a:t>to 3D </a:t>
            </a:r>
            <a:endParaRPr lang="en-US" sz="1400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2101460" y="3247764"/>
            <a:ext cx="1377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Propagate</a:t>
            </a:r>
            <a:r>
              <a:rPr lang="fr-FR" sz="1400" b="1" dirty="0" smtClean="0"/>
              <a:t> </a:t>
            </a:r>
            <a:r>
              <a:rPr lang="fr-FR" sz="1400" b="1" dirty="0" smtClean="0"/>
              <a:t>in 2D</a:t>
            </a:r>
            <a:endParaRPr lang="en-US" sz="1400" b="1" dirty="0"/>
          </a:p>
        </p:txBody>
      </p:sp>
      <p:grpSp>
        <p:nvGrpSpPr>
          <p:cNvPr id="7" name="Grouper 6"/>
          <p:cNvGrpSpPr/>
          <p:nvPr/>
        </p:nvGrpSpPr>
        <p:grpSpPr>
          <a:xfrm>
            <a:off x="5017304" y="1442347"/>
            <a:ext cx="3997655" cy="3571990"/>
            <a:chOff x="4941712" y="1450080"/>
            <a:chExt cx="3997655" cy="3571990"/>
          </a:xfrm>
        </p:grpSpPr>
        <p:sp>
          <p:nvSpPr>
            <p:cNvPr id="6" name="Rectangle 5"/>
            <p:cNvSpPr/>
            <p:nvPr/>
          </p:nvSpPr>
          <p:spPr>
            <a:xfrm>
              <a:off x="6036568" y="1450080"/>
              <a:ext cx="2902799" cy="3560338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430982" y="3104935"/>
              <a:ext cx="606377" cy="1917135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941712" y="3245785"/>
              <a:ext cx="489798" cy="524709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54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47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0" y="19866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u="sng" dirty="0" smtClean="0"/>
              <a:t>Our solution: </a:t>
            </a:r>
            <a:r>
              <a:rPr lang="fr-FR" b="1" dirty="0"/>
              <a:t> </a:t>
            </a:r>
            <a:endParaRPr lang="fr-FR" b="1" dirty="0" smtClean="0"/>
          </a:p>
          <a:p>
            <a:r>
              <a:rPr lang="fr-FR" b="1" dirty="0" smtClean="0"/>
              <a:t>lift 2D directions to 3D</a:t>
            </a:r>
            <a:endParaRPr lang="fr-FR" b="1" dirty="0"/>
          </a:p>
        </p:txBody>
      </p:sp>
      <p:pic>
        <p:nvPicPr>
          <p:cNvPr id="4" name="Image 3" descr="curves_sketchy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7" y="1911153"/>
            <a:ext cx="2330909" cy="2623912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1062028" y="3279310"/>
            <a:ext cx="389810" cy="389810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08708" y="4364087"/>
            <a:ext cx="160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/>
              <a:t>Input bitmap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local directions</a:t>
            </a:r>
            <a:endParaRPr lang="fr-FR" dirty="0"/>
          </a:p>
        </p:txBody>
      </p:sp>
      <p:grpSp>
        <p:nvGrpSpPr>
          <p:cNvPr id="30" name="Grouper 29"/>
          <p:cNvGrpSpPr/>
          <p:nvPr/>
        </p:nvGrpSpPr>
        <p:grpSpPr>
          <a:xfrm>
            <a:off x="1497584" y="1450080"/>
            <a:ext cx="1712976" cy="1755648"/>
            <a:chOff x="2577592" y="2866193"/>
            <a:chExt cx="1712976" cy="1755648"/>
          </a:xfrm>
        </p:grpSpPr>
        <p:pic>
          <p:nvPicPr>
            <p:cNvPr id="19" name="Image 18" descr="zoom_direction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592" y="2866193"/>
              <a:ext cx="1712976" cy="1755648"/>
            </a:xfrm>
            <a:prstGeom prst="rect">
              <a:avLst/>
            </a:prstGeom>
          </p:spPr>
        </p:pic>
        <p:grpSp>
          <p:nvGrpSpPr>
            <p:cNvPr id="22" name="Grouper 21"/>
            <p:cNvGrpSpPr/>
            <p:nvPr/>
          </p:nvGrpSpPr>
          <p:grpSpPr>
            <a:xfrm>
              <a:off x="2723017" y="3019866"/>
              <a:ext cx="1433260" cy="1433260"/>
              <a:chOff x="3390514" y="4168997"/>
              <a:chExt cx="1433260" cy="1433260"/>
            </a:xfrm>
          </p:grpSpPr>
          <p:sp>
            <p:nvSpPr>
              <p:cNvPr id="23" name="Ellipse 22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4" name="Connecteur droit avec flèche 23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ZoneTexte 30"/>
          <p:cNvSpPr txBox="1"/>
          <p:nvPr/>
        </p:nvSpPr>
        <p:spPr>
          <a:xfrm>
            <a:off x="2786784" y="4374584"/>
            <a:ext cx="288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directions </a:t>
            </a:r>
            <a:r>
              <a:rPr lang="fr-FR" dirty="0" err="1" smtClean="0"/>
              <a:t>at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pixel</a:t>
            </a:r>
            <a:br>
              <a:rPr lang="fr-FR" dirty="0" smtClean="0"/>
            </a:br>
            <a:r>
              <a:rPr lang="fr-FR" dirty="0" smtClean="0"/>
              <a:t>to </a:t>
            </a:r>
            <a:r>
              <a:rPr lang="fr-FR" dirty="0" err="1" smtClean="0"/>
              <a:t>form</a:t>
            </a:r>
            <a:r>
              <a:rPr lang="fr-FR" dirty="0" smtClean="0"/>
              <a:t> a </a:t>
            </a:r>
            <a:r>
              <a:rPr lang="fr-FR" b="1" i="1" dirty="0" smtClean="0"/>
              <a:t>cross </a:t>
            </a:r>
            <a:r>
              <a:rPr lang="fr-FR" b="1" i="1" dirty="0" err="1" smtClean="0"/>
              <a:t>field</a:t>
            </a:r>
            <a:endParaRPr lang="fr-FR" b="1" i="1" dirty="0"/>
          </a:p>
        </p:txBody>
      </p:sp>
      <p:pic>
        <p:nvPicPr>
          <p:cNvPr id="34" name="Image 33" descr="hatching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89" y="1947419"/>
            <a:ext cx="2306402" cy="2596325"/>
          </a:xfrm>
          <a:prstGeom prst="rect">
            <a:avLst/>
          </a:prstGeom>
        </p:spPr>
      </p:pic>
      <p:sp>
        <p:nvSpPr>
          <p:cNvPr id="35" name="Ellipse 34"/>
          <p:cNvSpPr/>
          <p:nvPr/>
        </p:nvSpPr>
        <p:spPr>
          <a:xfrm>
            <a:off x="3937308" y="3309790"/>
            <a:ext cx="389810" cy="389810"/>
          </a:xfrm>
          <a:prstGeom prst="ellipse">
            <a:avLst/>
          </a:prstGeom>
          <a:noFill/>
          <a:ln w="381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9" name="Grouper 48"/>
          <p:cNvGrpSpPr/>
          <p:nvPr/>
        </p:nvGrpSpPr>
        <p:grpSpPr>
          <a:xfrm>
            <a:off x="4355495" y="1471408"/>
            <a:ext cx="1749552" cy="1786128"/>
            <a:chOff x="6081776" y="1585514"/>
            <a:chExt cx="1749552" cy="1786128"/>
          </a:xfrm>
        </p:grpSpPr>
        <p:pic>
          <p:nvPicPr>
            <p:cNvPr id="48" name="Image 47" descr="zoom_direction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776" y="1585514"/>
              <a:ext cx="1749552" cy="1786128"/>
            </a:xfrm>
            <a:prstGeom prst="rect">
              <a:avLst/>
            </a:prstGeom>
          </p:spPr>
        </p:pic>
        <p:grpSp>
          <p:nvGrpSpPr>
            <p:cNvPr id="38" name="Grouper 37"/>
            <p:cNvGrpSpPr/>
            <p:nvPr/>
          </p:nvGrpSpPr>
          <p:grpSpPr>
            <a:xfrm>
              <a:off x="6231725" y="1763898"/>
              <a:ext cx="1433260" cy="1433260"/>
              <a:chOff x="3390514" y="4168997"/>
              <a:chExt cx="1433260" cy="1433260"/>
            </a:xfrm>
          </p:grpSpPr>
          <p:sp>
            <p:nvSpPr>
              <p:cNvPr id="41" name="Ellipse 40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42" name="Connecteur droit avec flèche 41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rgbClr val="0015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44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45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46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eur droit avec flèche 38"/>
            <p:cNvCxnSpPr/>
            <p:nvPr/>
          </p:nvCxnSpPr>
          <p:spPr>
            <a:xfrm>
              <a:off x="6749235" y="2639024"/>
              <a:ext cx="640328" cy="101368"/>
            </a:xfrm>
            <a:prstGeom prst="straightConnector1">
              <a:avLst/>
            </a:prstGeom>
            <a:ln w="38100" cmpd="sng">
              <a:solidFill>
                <a:srgbClr val="0015FF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7058152" y="2370473"/>
              <a:ext cx="0" cy="640064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eur droit avec flèche 58"/>
          <p:cNvCxnSpPr/>
          <p:nvPr/>
        </p:nvCxnSpPr>
        <p:spPr>
          <a:xfrm>
            <a:off x="2492838" y="3641184"/>
            <a:ext cx="579634" cy="0"/>
          </a:xfrm>
          <a:prstGeom prst="straightConnector1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668321" y="4372388"/>
            <a:ext cx="296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/>
              <a:t>Normal </a:t>
            </a:r>
            <a:r>
              <a:rPr lang="fr-FR" b="1" i="1" dirty="0" err="1" smtClean="0"/>
              <a:t>at</a:t>
            </a:r>
            <a:r>
              <a:rPr lang="fr-FR" b="1" i="1" dirty="0" smtClean="0"/>
              <a:t> </a:t>
            </a:r>
            <a:r>
              <a:rPr lang="fr-FR" b="1" i="1" dirty="0" err="1" smtClean="0"/>
              <a:t>each</a:t>
            </a:r>
            <a:r>
              <a:rPr lang="fr-FR" b="1" i="1" dirty="0" smtClean="0"/>
              <a:t> pixel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orthogonality</a:t>
            </a:r>
            <a:r>
              <a:rPr lang="fr-FR" dirty="0" smtClean="0"/>
              <a:t> </a:t>
            </a:r>
            <a:r>
              <a:rPr lang="fr-FR" dirty="0" err="1" smtClean="0"/>
              <a:t>constraint</a:t>
            </a:r>
            <a:endParaRPr lang="fr-FR" dirty="0"/>
          </a:p>
        </p:txBody>
      </p:sp>
      <p:pic>
        <p:nvPicPr>
          <p:cNvPr id="37" name="Image 36" descr="normal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68" y="1968995"/>
            <a:ext cx="2294632" cy="258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0" name="Grouper 49"/>
          <p:cNvGrpSpPr/>
          <p:nvPr/>
        </p:nvGrpSpPr>
        <p:grpSpPr>
          <a:xfrm>
            <a:off x="7403976" y="1649793"/>
            <a:ext cx="1433260" cy="1433260"/>
            <a:chOff x="7293597" y="1822907"/>
            <a:chExt cx="1433260" cy="1433260"/>
          </a:xfrm>
        </p:grpSpPr>
        <p:grpSp>
          <p:nvGrpSpPr>
            <p:cNvPr id="51" name="Grouper 50"/>
            <p:cNvGrpSpPr/>
            <p:nvPr/>
          </p:nvGrpSpPr>
          <p:grpSpPr>
            <a:xfrm>
              <a:off x="7293597" y="1822907"/>
              <a:ext cx="1433260" cy="1433260"/>
              <a:chOff x="7293597" y="1822907"/>
              <a:chExt cx="1433260" cy="1433260"/>
            </a:xfrm>
          </p:grpSpPr>
          <p:sp>
            <p:nvSpPr>
              <p:cNvPr id="54" name="Ellipse 53"/>
              <p:cNvSpPr/>
              <p:nvPr/>
            </p:nvSpPr>
            <p:spPr>
              <a:xfrm>
                <a:off x="7293597" y="1822907"/>
                <a:ext cx="1433260" cy="1433260"/>
              </a:xfrm>
              <a:prstGeom prst="ellipse">
                <a:avLst/>
              </a:prstGeom>
              <a:solidFill>
                <a:srgbClr val="FFFFFF"/>
              </a:solidFill>
              <a:ln w="57150" cmpd="sng">
                <a:solidFill>
                  <a:srgbClr val="8064A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55" name="Connecteur droit avec flèche 54"/>
              <p:cNvCxnSpPr/>
              <p:nvPr/>
            </p:nvCxnSpPr>
            <p:spPr>
              <a:xfrm flipH="1">
                <a:off x="7831427" y="2703928"/>
                <a:ext cx="308916" cy="3045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necteur droit avec flèche 51"/>
            <p:cNvCxnSpPr/>
            <p:nvPr/>
          </p:nvCxnSpPr>
          <p:spPr>
            <a:xfrm>
              <a:off x="8120023" y="2421655"/>
              <a:ext cx="0" cy="640064"/>
            </a:xfrm>
            <a:prstGeom prst="straightConnector1">
              <a:avLst/>
            </a:prstGeom>
            <a:ln w="34925" cmpd="sng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>
              <a:off x="7811106" y="2693210"/>
              <a:ext cx="640328" cy="88887"/>
            </a:xfrm>
            <a:prstGeom prst="straightConnector1">
              <a:avLst/>
            </a:prstGeom>
            <a:ln w="34925" cmpd="sng">
              <a:solidFill>
                <a:srgbClr val="0015FF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necteur droit avec flèche 55"/>
          <p:cNvCxnSpPr/>
          <p:nvPr/>
        </p:nvCxnSpPr>
        <p:spPr>
          <a:xfrm>
            <a:off x="5353058" y="3641184"/>
            <a:ext cx="579634" cy="0"/>
          </a:xfrm>
          <a:prstGeom prst="straightConnector1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182372" y="3245785"/>
            <a:ext cx="862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Lift </a:t>
            </a:r>
            <a:r>
              <a:rPr lang="fr-FR" sz="1400" b="1" dirty="0" smtClean="0"/>
              <a:t>to 3D </a:t>
            </a:r>
            <a:endParaRPr lang="en-US" sz="1400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2101460" y="3247764"/>
            <a:ext cx="1377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Propagate</a:t>
            </a:r>
            <a:r>
              <a:rPr lang="fr-FR" sz="1400" b="1" dirty="0" smtClean="0"/>
              <a:t> </a:t>
            </a:r>
            <a:r>
              <a:rPr lang="fr-FR" sz="1400" b="1" dirty="0" smtClean="0"/>
              <a:t>in 2D</a:t>
            </a:r>
            <a:endParaRPr lang="en-US" sz="1400" b="1" dirty="0"/>
          </a:p>
        </p:txBody>
      </p:sp>
      <p:sp>
        <p:nvSpPr>
          <p:cNvPr id="7" name="Forme libre 6"/>
          <p:cNvSpPr/>
          <p:nvPr/>
        </p:nvSpPr>
        <p:spPr>
          <a:xfrm>
            <a:off x="115934" y="1341834"/>
            <a:ext cx="3474720" cy="3657600"/>
          </a:xfrm>
          <a:custGeom>
            <a:avLst/>
            <a:gdLst>
              <a:gd name="connsiteX0" fmla="*/ 60960 w 3474720"/>
              <a:gd name="connsiteY0" fmla="*/ 0 h 3657600"/>
              <a:gd name="connsiteX1" fmla="*/ 0 w 3474720"/>
              <a:gd name="connsiteY1" fmla="*/ 3627120 h 3657600"/>
              <a:gd name="connsiteX2" fmla="*/ 2499360 w 3474720"/>
              <a:gd name="connsiteY2" fmla="*/ 3657600 h 3657600"/>
              <a:gd name="connsiteX3" fmla="*/ 2733040 w 3474720"/>
              <a:gd name="connsiteY3" fmla="*/ 2621280 h 3657600"/>
              <a:gd name="connsiteX4" fmla="*/ 3159760 w 3474720"/>
              <a:gd name="connsiteY4" fmla="*/ 2184400 h 3657600"/>
              <a:gd name="connsiteX5" fmla="*/ 3383280 w 3474720"/>
              <a:gd name="connsiteY5" fmla="*/ 2011680 h 3657600"/>
              <a:gd name="connsiteX6" fmla="*/ 3474720 w 3474720"/>
              <a:gd name="connsiteY6" fmla="*/ 1778000 h 3657600"/>
              <a:gd name="connsiteX7" fmla="*/ 3139440 w 3474720"/>
              <a:gd name="connsiteY7" fmla="*/ 1452880 h 3657600"/>
              <a:gd name="connsiteX8" fmla="*/ 3037840 w 3474720"/>
              <a:gd name="connsiteY8" fmla="*/ 924560 h 3657600"/>
              <a:gd name="connsiteX9" fmla="*/ 3017520 w 3474720"/>
              <a:gd name="connsiteY9" fmla="*/ 10160 h 3657600"/>
              <a:gd name="connsiteX10" fmla="*/ 60960 w 3474720"/>
              <a:gd name="connsiteY10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74720" h="3657600">
                <a:moveTo>
                  <a:pt x="60960" y="0"/>
                </a:moveTo>
                <a:lnTo>
                  <a:pt x="0" y="3627120"/>
                </a:lnTo>
                <a:lnTo>
                  <a:pt x="2499360" y="3657600"/>
                </a:lnTo>
                <a:lnTo>
                  <a:pt x="2733040" y="2621280"/>
                </a:lnTo>
                <a:lnTo>
                  <a:pt x="3159760" y="2184400"/>
                </a:lnTo>
                <a:lnTo>
                  <a:pt x="3383280" y="2011680"/>
                </a:lnTo>
                <a:lnTo>
                  <a:pt x="3474720" y="1778000"/>
                </a:lnTo>
                <a:lnTo>
                  <a:pt x="3139440" y="1452880"/>
                </a:lnTo>
                <a:lnTo>
                  <a:pt x="3037840" y="924560"/>
                </a:lnTo>
                <a:lnTo>
                  <a:pt x="3017520" y="10160"/>
                </a:lnTo>
                <a:lnTo>
                  <a:pt x="6096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4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11475" y="1222830"/>
            <a:ext cx="83896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 smtClean="0"/>
              <a:t>Given</a:t>
            </a:r>
            <a:r>
              <a:rPr lang="fr-FR" sz="2800" dirty="0" smtClean="0"/>
              <a:t>         and      </a:t>
            </a:r>
          </a:p>
          <a:p>
            <a:endParaRPr lang="fr-FR" sz="1000" dirty="0" smtClean="0"/>
          </a:p>
        </p:txBody>
      </p:sp>
      <p:pic>
        <p:nvPicPr>
          <p:cNvPr id="11" name="Image 10" descr="ux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38" y="1386752"/>
            <a:ext cx="526214" cy="325369"/>
          </a:xfrm>
          <a:prstGeom prst="rect">
            <a:avLst/>
          </a:prstGeom>
        </p:spPr>
      </p:pic>
      <p:pic>
        <p:nvPicPr>
          <p:cNvPr id="12" name="Image 11" descr="vx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05" y="1379081"/>
            <a:ext cx="540159" cy="33146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48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Lifting to 3D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7383854" y="2001516"/>
            <a:ext cx="241764" cy="1699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7283487" y="2163762"/>
            <a:ext cx="342132" cy="42340"/>
          </a:xfrm>
          <a:prstGeom prst="line">
            <a:avLst/>
          </a:prstGeom>
          <a:ln w="4127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7047249" y="2031242"/>
            <a:ext cx="1096585" cy="859399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7047249" y="1940325"/>
            <a:ext cx="1269281" cy="9091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Image 27" descr="V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34" y="1544953"/>
            <a:ext cx="279441" cy="274784"/>
          </a:xfrm>
          <a:prstGeom prst="rect">
            <a:avLst/>
          </a:prstGeom>
        </p:spPr>
      </p:pic>
      <p:pic>
        <p:nvPicPr>
          <p:cNvPr id="29" name="Image 28" descr="U_blu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10" y="2423820"/>
            <a:ext cx="270126" cy="2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11475" y="1222830"/>
            <a:ext cx="83896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 smtClean="0"/>
              <a:t>Given</a:t>
            </a:r>
            <a:r>
              <a:rPr lang="fr-FR" sz="2800" dirty="0" smtClean="0"/>
              <a:t>         and      </a:t>
            </a:r>
          </a:p>
          <a:p>
            <a:endParaRPr lang="fr-FR" sz="1000" dirty="0" smtClean="0"/>
          </a:p>
          <a:p>
            <a:pPr marL="457200" indent="-457200">
              <a:buFont typeface="Arial"/>
              <a:buChar char="•"/>
            </a:pPr>
            <a:r>
              <a:rPr lang="fr-FR" sz="2800" dirty="0" err="1" smtClean="0"/>
              <a:t>Solve</a:t>
            </a:r>
            <a:r>
              <a:rPr lang="fr-FR" sz="2800" dirty="0" smtClean="0"/>
              <a:t> for       and        </a:t>
            </a:r>
            <a:r>
              <a:rPr lang="fr-FR" sz="2800" dirty="0" err="1" smtClean="0"/>
              <a:t>such</a:t>
            </a:r>
            <a:r>
              <a:rPr lang="fr-FR" sz="2800" dirty="0" smtClean="0"/>
              <a:t> </a:t>
            </a:r>
            <a:r>
              <a:rPr lang="fr-FR" sz="2800" dirty="0" err="1" smtClean="0"/>
              <a:t>that</a:t>
            </a:r>
            <a:endParaRPr lang="fr-FR" sz="2800" dirty="0"/>
          </a:p>
          <a:p>
            <a:endParaRPr lang="fr-FR" sz="800" dirty="0" smtClean="0"/>
          </a:p>
          <a:p>
            <a:pPr lvl="1"/>
            <a:r>
              <a:rPr lang="en-US" sz="2800" dirty="0" smtClean="0"/>
              <a:t>-    </a:t>
            </a:r>
            <a:r>
              <a:rPr lang="fr-FR" sz="2800" b="1" dirty="0" smtClean="0">
                <a:latin typeface="Times"/>
                <a:cs typeface="Times"/>
              </a:rPr>
              <a:t> </a:t>
            </a:r>
          </a:p>
          <a:p>
            <a:pPr lvl="1"/>
            <a:endParaRPr lang="fr-FR" sz="800" dirty="0" smtClean="0"/>
          </a:p>
          <a:p>
            <a:pPr lvl="1"/>
            <a:r>
              <a:rPr lang="en-US" sz="2800" dirty="0" smtClean="0"/>
              <a:t>-    </a:t>
            </a:r>
            <a:r>
              <a:rPr lang="fr-FR" sz="2800" b="1" dirty="0" smtClean="0">
                <a:latin typeface="Times"/>
                <a:cs typeface="Times"/>
              </a:rPr>
              <a:t>               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smooth</a:t>
            </a:r>
            <a:r>
              <a:rPr lang="fr-FR" sz="2800" dirty="0" smtClean="0"/>
              <a:t> </a:t>
            </a:r>
            <a:r>
              <a:rPr lang="fr-FR" sz="2800" dirty="0" err="1" smtClean="0"/>
              <a:t>along</a:t>
            </a:r>
            <a:r>
              <a:rPr lang="fr-FR" sz="2800" dirty="0" smtClean="0"/>
              <a:t> </a:t>
            </a:r>
            <a:r>
              <a:rPr lang="fr-FR" sz="2800" b="1" dirty="0">
                <a:latin typeface="Times"/>
                <a:cs typeface="Times"/>
              </a:rPr>
              <a:t> </a:t>
            </a:r>
            <a:r>
              <a:rPr lang="fr-FR" sz="2800" b="1" dirty="0" smtClean="0">
                <a:latin typeface="Times"/>
                <a:cs typeface="Times"/>
              </a:rPr>
              <a:t>  </a:t>
            </a:r>
            <a:r>
              <a:rPr lang="fr-FR" sz="2800" dirty="0" smtClean="0"/>
              <a:t> and    </a:t>
            </a:r>
            <a:endParaRPr lang="fr-FR" sz="2800" b="1" dirty="0" smtClean="0">
              <a:latin typeface="Times"/>
              <a:cs typeface="Times"/>
            </a:endParaRPr>
          </a:p>
        </p:txBody>
      </p:sp>
      <p:pic>
        <p:nvPicPr>
          <p:cNvPr id="11" name="Image 10" descr="ux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38" y="1386752"/>
            <a:ext cx="526214" cy="325369"/>
          </a:xfrm>
          <a:prstGeom prst="rect">
            <a:avLst/>
          </a:prstGeom>
        </p:spPr>
      </p:pic>
      <p:pic>
        <p:nvPicPr>
          <p:cNvPr id="12" name="Image 11" descr="vx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05" y="1379081"/>
            <a:ext cx="540159" cy="331461"/>
          </a:xfrm>
          <a:prstGeom prst="rect">
            <a:avLst/>
          </a:prstGeom>
        </p:spPr>
      </p:pic>
      <p:pic>
        <p:nvPicPr>
          <p:cNvPr id="13" name="Image 12" descr="U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86" y="1956690"/>
            <a:ext cx="403291" cy="310224"/>
          </a:xfrm>
          <a:prstGeom prst="rect">
            <a:avLst/>
          </a:prstGeom>
        </p:spPr>
      </p:pic>
      <p:pic>
        <p:nvPicPr>
          <p:cNvPr id="14" name="Image 13" descr="V_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10" y="1956690"/>
            <a:ext cx="407722" cy="310223"/>
          </a:xfrm>
          <a:prstGeom prst="rect">
            <a:avLst/>
          </a:prstGeom>
        </p:spPr>
      </p:pic>
      <p:pic>
        <p:nvPicPr>
          <p:cNvPr id="17" name="Image 16" descr="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34" y="3066828"/>
            <a:ext cx="256648" cy="261073"/>
          </a:xfrm>
          <a:prstGeom prst="rect">
            <a:avLst/>
          </a:prstGeom>
        </p:spPr>
      </p:pic>
      <p:pic>
        <p:nvPicPr>
          <p:cNvPr id="18" name="Image 17" descr="V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02" y="3066828"/>
            <a:ext cx="265498" cy="26107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49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Lifting to 3D</a:t>
            </a:r>
            <a:endParaRPr lang="fr-FR" b="1" dirty="0"/>
          </a:p>
        </p:txBody>
      </p:sp>
      <p:pic>
        <p:nvPicPr>
          <p:cNvPr id="5" name="Image 4" descr="bend3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25" y="3632652"/>
            <a:ext cx="6284451" cy="1247733"/>
          </a:xfrm>
          <a:prstGeom prst="rect">
            <a:avLst/>
          </a:prstGeom>
        </p:spPr>
      </p:pic>
      <p:cxnSp>
        <p:nvCxnSpPr>
          <p:cNvPr id="20" name="Connecteur droit 19"/>
          <p:cNvCxnSpPr/>
          <p:nvPr/>
        </p:nvCxnSpPr>
        <p:spPr>
          <a:xfrm>
            <a:off x="7383854" y="2001516"/>
            <a:ext cx="241764" cy="1699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 flipH="1">
            <a:off x="7283487" y="2163762"/>
            <a:ext cx="342132" cy="42340"/>
          </a:xfrm>
          <a:prstGeom prst="line">
            <a:avLst/>
          </a:prstGeom>
          <a:ln w="4127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7047249" y="2031242"/>
            <a:ext cx="1096585" cy="859399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7047249" y="1940325"/>
            <a:ext cx="1269281" cy="9091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7047249" y="957438"/>
            <a:ext cx="296131" cy="1086431"/>
          </a:xfrm>
          <a:prstGeom prst="straightConnector1">
            <a:avLst/>
          </a:prstGeom>
          <a:ln w="57150" cmpd="sng">
            <a:solidFill>
              <a:srgbClr val="00C800"/>
            </a:solidFill>
            <a:tailEnd type="arrow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Image 27" descr="V_r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34" y="1544953"/>
            <a:ext cx="279441" cy="274784"/>
          </a:xfrm>
          <a:prstGeom prst="rect">
            <a:avLst/>
          </a:prstGeom>
        </p:spPr>
      </p:pic>
      <p:pic>
        <p:nvPicPr>
          <p:cNvPr id="29" name="Image 28" descr="U_blu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10" y="2423820"/>
            <a:ext cx="270126" cy="274783"/>
          </a:xfrm>
          <a:prstGeom prst="rect">
            <a:avLst/>
          </a:prstGeom>
        </p:spPr>
      </p:pic>
      <p:pic>
        <p:nvPicPr>
          <p:cNvPr id="6" name="Image 5" descr="nutimesv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25" y="3061305"/>
            <a:ext cx="1447501" cy="274842"/>
          </a:xfrm>
          <a:prstGeom prst="rect">
            <a:avLst/>
          </a:prstGeom>
        </p:spPr>
      </p:pic>
      <p:pic>
        <p:nvPicPr>
          <p:cNvPr id="7" name="Image 6" descr="udotv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25" y="2483146"/>
            <a:ext cx="1331301" cy="266260"/>
          </a:xfrm>
          <a:prstGeom prst="rect">
            <a:avLst/>
          </a:prstGeom>
        </p:spPr>
      </p:pic>
      <p:pic>
        <p:nvPicPr>
          <p:cNvPr id="9" name="Image 8" descr="N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98" y="836397"/>
            <a:ext cx="281643" cy="27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0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Sketches in design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765743" y="3683482"/>
            <a:ext cx="2127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BFBFBF"/>
                </a:solidFill>
              </a:rPr>
              <a:t>Rough line </a:t>
            </a:r>
            <a:r>
              <a:rPr lang="fr-FR" b="1" dirty="0" err="1" smtClean="0">
                <a:solidFill>
                  <a:srgbClr val="BFBFBF"/>
                </a:solidFill>
              </a:rPr>
              <a:t>drawings</a:t>
            </a:r>
            <a:endParaRPr lang="fr-FR" b="1" dirty="0" smtClean="0">
              <a:solidFill>
                <a:srgbClr val="BFBFB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BFBFBF"/>
                </a:solidFill>
              </a:rPr>
              <a:t>Exploration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solidFill>
                  <a:srgbClr val="BFBFBF"/>
                </a:solidFill>
              </a:rPr>
              <a:t>Rapid</a:t>
            </a:r>
            <a:r>
              <a:rPr lang="fr-FR" dirty="0" smtClean="0">
                <a:solidFill>
                  <a:srgbClr val="BFBFBF"/>
                </a:solidFill>
              </a:rPr>
              <a:t>, flexible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902976" y="3702274"/>
            <a:ext cx="1821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bg1">
                    <a:lumMod val="75000"/>
                  </a:schemeClr>
                </a:solidFill>
              </a:rPr>
              <a:t>Shaded</a:t>
            </a:r>
            <a:r>
              <a:rPr lang="fr-FR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bg1">
                    <a:lumMod val="75000"/>
                  </a:schemeClr>
                </a:solidFill>
              </a:rPr>
              <a:t>drawings</a:t>
            </a:r>
            <a:endParaRPr lang="fr-FR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Presentation</a:t>
            </a:r>
            <a:endParaRPr lang="fr-FR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</a:rPr>
              <a:t>Takes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 time </a:t>
            </a:r>
            <a:br>
              <a:rPr lang="fr-FR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and expertise</a:t>
            </a:r>
          </a:p>
          <a:p>
            <a:endParaRPr lang="fr-F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Image 4" descr="vacc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5" y="1242142"/>
            <a:ext cx="3371945" cy="2355545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t="6738" r="15238" b="7406"/>
          <a:stretch/>
        </p:blipFill>
        <p:spPr bwMode="auto">
          <a:xfrm>
            <a:off x="3508329" y="1193489"/>
            <a:ext cx="2664538" cy="2507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976547" y="3702274"/>
            <a:ext cx="17319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3D </a:t>
            </a:r>
            <a:r>
              <a:rPr lang="fr-FR" b="1" dirty="0" err="1" smtClean="0"/>
              <a:t>models</a:t>
            </a:r>
            <a:endParaRPr lang="fr-FR" b="1" dirty="0" smtClean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Engineering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Takes</a:t>
            </a:r>
            <a:r>
              <a:rPr lang="fr-FR" dirty="0" smtClean="0"/>
              <a:t> time</a:t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precision</a:t>
            </a:r>
            <a:endParaRPr lang="fr-FR" dirty="0" smtClean="0"/>
          </a:p>
          <a:p>
            <a:endParaRPr lang="fr-FR" dirty="0" smtClean="0"/>
          </a:p>
        </p:txBody>
      </p:sp>
      <p:pic>
        <p:nvPicPr>
          <p:cNvPr id="8" name="Image 7" descr="vacuu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11" y="1141450"/>
            <a:ext cx="2584704" cy="254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/>
          <p:cNvSpPr txBox="1"/>
          <p:nvPr/>
        </p:nvSpPr>
        <p:spPr>
          <a:xfrm>
            <a:off x="8720" y="4887213"/>
            <a:ext cx="425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© Spencer </a:t>
            </a:r>
            <a:r>
              <a:rPr lang="fr-FR" sz="1100" dirty="0" err="1" smtClean="0"/>
              <a:t>Nugent</a:t>
            </a:r>
            <a:r>
              <a:rPr lang="fr-FR" sz="1100" dirty="0"/>
              <a:t> </a:t>
            </a:r>
            <a:r>
              <a:rPr lang="fr-FR" sz="1100" dirty="0" smtClean="0"/>
              <a:t>on sketch-a-</a:t>
            </a:r>
            <a:r>
              <a:rPr lang="fr-FR" sz="1100" dirty="0" err="1" smtClean="0"/>
              <a:t>day.com</a:t>
            </a:r>
            <a:r>
              <a:rPr lang="fr-FR" sz="1100" dirty="0" smtClean="0"/>
              <a:t>, </a:t>
            </a:r>
            <a:r>
              <a:rPr lang="fr-FR" sz="1100" dirty="0"/>
              <a:t>© </a:t>
            </a:r>
            <a:r>
              <a:rPr lang="fr-FR" sz="1100" dirty="0" smtClean="0"/>
              <a:t>3d_molier, </a:t>
            </a:r>
            <a:r>
              <a:rPr lang="fr-FR" sz="1100" dirty="0" err="1" smtClean="0"/>
              <a:t>turbosquid.com</a:t>
            </a:r>
            <a:endParaRPr lang="fr-FR" sz="110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Main challenges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126055" y="1345911"/>
            <a:ext cx="8389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BendFields</a:t>
            </a:r>
            <a:r>
              <a:rPr lang="en-US" sz="2800" dirty="0" smtClean="0"/>
              <a:t> </a:t>
            </a:r>
            <a:r>
              <a:rPr lang="en-US" sz="2800" b="1" i="1" dirty="0" smtClean="0"/>
              <a:t>smoothness energy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sz="2800" b="1" i="1" dirty="0" smtClean="0"/>
              <a:t>Non-orthogonal cross field</a:t>
            </a:r>
          </a:p>
          <a:p>
            <a:pPr lvl="1"/>
            <a:r>
              <a:rPr lang="en-US" sz="2800" dirty="0" smtClean="0"/>
              <a:t>-     Representation</a:t>
            </a:r>
          </a:p>
          <a:p>
            <a:pPr lvl="1"/>
            <a:r>
              <a:rPr lang="en-US" sz="2800" dirty="0" smtClean="0"/>
              <a:t>-     Optimization</a:t>
            </a:r>
            <a:endParaRPr lang="en-US" sz="2800" dirty="0"/>
          </a:p>
        </p:txBody>
      </p:sp>
      <p:pic>
        <p:nvPicPr>
          <p:cNvPr id="39" name="Image 38" descr="inset_u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86" y="1124150"/>
            <a:ext cx="1403768" cy="1628793"/>
          </a:xfrm>
          <a:prstGeom prst="rect">
            <a:avLst/>
          </a:prstGeom>
        </p:spPr>
      </p:pic>
      <p:grpSp>
        <p:nvGrpSpPr>
          <p:cNvPr id="40" name="Grouper 39"/>
          <p:cNvGrpSpPr/>
          <p:nvPr/>
        </p:nvGrpSpPr>
        <p:grpSpPr>
          <a:xfrm>
            <a:off x="6529808" y="2941156"/>
            <a:ext cx="1777446" cy="1414754"/>
            <a:chOff x="444423" y="3134297"/>
            <a:chExt cx="1777446" cy="1414754"/>
          </a:xfrm>
        </p:grpSpPr>
        <p:sp>
          <p:nvSpPr>
            <p:cNvPr id="41" name="Forme libre 40"/>
            <p:cNvSpPr/>
            <p:nvPr/>
          </p:nvSpPr>
          <p:spPr>
            <a:xfrm rot="19695796">
              <a:off x="1508526" y="3491318"/>
              <a:ext cx="20861" cy="99609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orme libre 41"/>
            <p:cNvSpPr/>
            <p:nvPr/>
          </p:nvSpPr>
          <p:spPr>
            <a:xfrm rot="15535711">
              <a:off x="1154500" y="3402121"/>
              <a:ext cx="26765" cy="97068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3" name="Connecteur droit 42"/>
            <p:cNvCxnSpPr/>
            <p:nvPr/>
          </p:nvCxnSpPr>
          <p:spPr>
            <a:xfrm>
              <a:off x="444423" y="3753193"/>
              <a:ext cx="1777446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orme libre 43"/>
            <p:cNvSpPr/>
            <p:nvPr/>
          </p:nvSpPr>
          <p:spPr>
            <a:xfrm>
              <a:off x="1614563" y="3559189"/>
              <a:ext cx="35996" cy="194003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5" name="Connecteur droit avec flèche 44"/>
            <p:cNvCxnSpPr/>
            <p:nvPr/>
          </p:nvCxnSpPr>
          <p:spPr>
            <a:xfrm flipV="1">
              <a:off x="1298767" y="3403321"/>
              <a:ext cx="528484" cy="343456"/>
            </a:xfrm>
            <a:prstGeom prst="straightConnector1">
              <a:avLst/>
            </a:prstGeom>
            <a:ln w="28575" cmpd="sng">
              <a:solidFill>
                <a:srgbClr val="7F7F7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Image 45" descr="alpha_gree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070" y="3592505"/>
              <a:ext cx="101092" cy="81734"/>
            </a:xfrm>
            <a:prstGeom prst="rect">
              <a:avLst/>
            </a:prstGeom>
          </p:spPr>
        </p:pic>
        <p:cxnSp>
          <p:nvCxnSpPr>
            <p:cNvPr id="47" name="Connecteur droit avec flèche 46"/>
            <p:cNvCxnSpPr/>
            <p:nvPr/>
          </p:nvCxnSpPr>
          <p:spPr>
            <a:xfrm flipV="1">
              <a:off x="904624" y="3257236"/>
              <a:ext cx="783986" cy="99400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 flipH="1" flipV="1">
              <a:off x="1167818" y="3134297"/>
              <a:ext cx="257518" cy="123950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Image 48" descr="beta_oran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866" y="3404830"/>
              <a:ext cx="66467" cy="109816"/>
            </a:xfrm>
            <a:prstGeom prst="rect">
              <a:avLst/>
            </a:prstGeom>
          </p:spPr>
        </p:pic>
        <p:pic>
          <p:nvPicPr>
            <p:cNvPr id="50" name="Image 49" descr="beta_oran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51" y="3303765"/>
              <a:ext cx="66467" cy="109816"/>
            </a:xfrm>
            <a:prstGeom prst="rect">
              <a:avLst/>
            </a:prstGeom>
          </p:spPr>
        </p:pic>
        <p:grpSp>
          <p:nvGrpSpPr>
            <p:cNvPr id="51" name="Grouper 50"/>
            <p:cNvGrpSpPr/>
            <p:nvPr/>
          </p:nvGrpSpPr>
          <p:grpSpPr>
            <a:xfrm rot="19623072">
              <a:off x="733424" y="3283079"/>
              <a:ext cx="613951" cy="1265972"/>
              <a:chOff x="1363064" y="3880871"/>
              <a:chExt cx="859552" cy="1772405"/>
            </a:xfrm>
          </p:grpSpPr>
          <p:cxnSp>
            <p:nvCxnSpPr>
              <p:cNvPr id="54" name="Connecteur droit avec flèche 53"/>
              <p:cNvCxnSpPr/>
              <p:nvPr/>
            </p:nvCxnSpPr>
            <p:spPr>
              <a:xfrm rot="1200000" flipV="1">
                <a:off x="1363064" y="4615931"/>
                <a:ext cx="836686" cy="30337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/>
              <p:cNvCxnSpPr/>
              <p:nvPr/>
            </p:nvCxnSpPr>
            <p:spPr>
              <a:xfrm rot="16200000">
                <a:off x="1336413" y="4767074"/>
                <a:ext cx="1772405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necteur droit avec flèche 51"/>
            <p:cNvCxnSpPr/>
            <p:nvPr/>
          </p:nvCxnSpPr>
          <p:spPr>
            <a:xfrm flipV="1">
              <a:off x="1300396" y="3404830"/>
              <a:ext cx="528484" cy="34345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1018714" y="3239111"/>
              <a:ext cx="1083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accent6"/>
                  </a:solidFill>
                </a:rPr>
                <a:t>-</a:t>
              </a:r>
              <a:endParaRPr lang="en-US" sz="7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513434" y="1362502"/>
            <a:ext cx="469219" cy="523220"/>
            <a:chOff x="513434" y="1362502"/>
            <a:chExt cx="469219" cy="523220"/>
          </a:xfrm>
        </p:grpSpPr>
        <p:sp>
          <p:nvSpPr>
            <p:cNvPr id="5" name="Ellipse 4"/>
            <p:cNvSpPr/>
            <p:nvPr/>
          </p:nvSpPr>
          <p:spPr>
            <a:xfrm>
              <a:off x="513434" y="1413245"/>
              <a:ext cx="469219" cy="469219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66571" y="1362502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</a:t>
              </a:r>
              <a:endParaRPr lang="en-US" sz="2800" dirty="0"/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511475" y="2606414"/>
            <a:ext cx="469219" cy="523220"/>
            <a:chOff x="513434" y="1362502"/>
            <a:chExt cx="469219" cy="523220"/>
          </a:xfrm>
        </p:grpSpPr>
        <p:sp>
          <p:nvSpPr>
            <p:cNvPr id="28" name="Ellipse 27"/>
            <p:cNvSpPr/>
            <p:nvPr/>
          </p:nvSpPr>
          <p:spPr>
            <a:xfrm>
              <a:off x="513434" y="1413245"/>
              <a:ext cx="469219" cy="469219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566571" y="1362502"/>
              <a:ext cx="366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18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51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Existing</a:t>
            </a:r>
            <a:r>
              <a:rPr lang="fr-FR" b="1" dirty="0" smtClean="0"/>
              <a:t> </a:t>
            </a:r>
            <a:r>
              <a:rPr lang="fr-FR" b="1" dirty="0" err="1" smtClean="0"/>
              <a:t>crossfield</a:t>
            </a:r>
            <a:r>
              <a:rPr lang="fr-FR" b="1" dirty="0" smtClean="0"/>
              <a:t> </a:t>
            </a:r>
            <a:r>
              <a:rPr lang="fr-FR" b="1" dirty="0" err="1" smtClean="0"/>
              <a:t>representations</a:t>
            </a:r>
            <a:endParaRPr lang="fr-FR" b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215211" y="1207429"/>
            <a:ext cx="52337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400" dirty="0"/>
              <a:t>Orthogonal </a:t>
            </a:r>
            <a:r>
              <a:rPr lang="fr-FR" sz="2400" i="1" dirty="0" smtClean="0"/>
              <a:t>surface </a:t>
            </a:r>
            <a:r>
              <a:rPr lang="fr-FR" sz="2400" dirty="0" err="1" smtClean="0"/>
              <a:t>crossfield</a:t>
            </a:r>
            <a:endParaRPr lang="fr-FR" sz="2400" dirty="0" smtClean="0"/>
          </a:p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        [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Ray et al. 2006, Bommes et al. 2009]</a:t>
            </a:r>
          </a:p>
          <a:p>
            <a:pPr marL="0" lvl="1"/>
            <a:endParaRPr lang="fr-FR" sz="2400" dirty="0"/>
          </a:p>
          <a:p>
            <a:pPr marL="457200" indent="-457200">
              <a:buFont typeface="Arial"/>
              <a:buChar char="•"/>
            </a:pP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fr-FR" sz="800" dirty="0" smtClean="0"/>
          </a:p>
        </p:txBody>
      </p:sp>
      <p:pic>
        <p:nvPicPr>
          <p:cNvPr id="37" name="Image 36" descr="bom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3" y="1124370"/>
            <a:ext cx="1475848" cy="1909748"/>
          </a:xfrm>
          <a:prstGeom prst="rect">
            <a:avLst/>
          </a:prstGeom>
        </p:spPr>
      </p:pic>
      <p:grpSp>
        <p:nvGrpSpPr>
          <p:cNvPr id="38" name="Grouper 37"/>
          <p:cNvGrpSpPr/>
          <p:nvPr/>
        </p:nvGrpSpPr>
        <p:grpSpPr>
          <a:xfrm rot="20265689">
            <a:off x="6631960" y="1175777"/>
            <a:ext cx="677267" cy="675232"/>
            <a:chOff x="7471105" y="3486840"/>
            <a:chExt cx="901348" cy="898639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7915288" y="3486840"/>
              <a:ext cx="0" cy="89863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H="1">
              <a:off x="7471105" y="3936160"/>
              <a:ext cx="901348" cy="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 flipV="1">
              <a:off x="7922715" y="3936160"/>
              <a:ext cx="449738" cy="1365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969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52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Existing</a:t>
            </a:r>
            <a:r>
              <a:rPr lang="fr-FR" b="1" dirty="0" smtClean="0"/>
              <a:t> </a:t>
            </a:r>
            <a:r>
              <a:rPr lang="fr-FR" b="1" dirty="0" err="1" smtClean="0"/>
              <a:t>crossfield</a:t>
            </a:r>
            <a:r>
              <a:rPr lang="fr-FR" b="1" dirty="0" smtClean="0"/>
              <a:t> </a:t>
            </a:r>
            <a:r>
              <a:rPr lang="fr-FR" b="1" dirty="0" err="1" smtClean="0"/>
              <a:t>representations</a:t>
            </a:r>
            <a:endParaRPr lang="fr-FR" b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215211" y="1207429"/>
            <a:ext cx="52337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400" dirty="0"/>
              <a:t>Orthogonal </a:t>
            </a:r>
            <a:r>
              <a:rPr lang="fr-FR" sz="2400" i="1" dirty="0"/>
              <a:t>surface </a:t>
            </a:r>
            <a:r>
              <a:rPr lang="fr-FR" sz="2400" dirty="0" err="1"/>
              <a:t>crossfield</a:t>
            </a:r>
            <a:endParaRPr lang="fr-FR" sz="2400" dirty="0"/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        [Ray et al. 2006, Bommes et al. 2009]</a:t>
            </a:r>
          </a:p>
          <a:p>
            <a:pPr marL="0" lvl="1"/>
            <a:endParaRPr lang="fr-FR" sz="2400" dirty="0"/>
          </a:p>
          <a:p>
            <a:pPr marL="0" lvl="1"/>
            <a:endParaRPr lang="fr-FR" sz="2400" dirty="0"/>
          </a:p>
          <a:p>
            <a:pPr marL="457200" indent="-457200">
              <a:buFont typeface="Arial"/>
              <a:buChar char="•"/>
            </a:pP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fr-FR" sz="800" dirty="0" smtClean="0"/>
          </a:p>
        </p:txBody>
      </p:sp>
      <p:pic>
        <p:nvPicPr>
          <p:cNvPr id="37" name="Image 36" descr="bom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3" y="1124370"/>
            <a:ext cx="1475848" cy="1909748"/>
          </a:xfrm>
          <a:prstGeom prst="rect">
            <a:avLst/>
          </a:prstGeom>
        </p:spPr>
      </p:pic>
      <p:grpSp>
        <p:nvGrpSpPr>
          <p:cNvPr id="38" name="Grouper 37"/>
          <p:cNvGrpSpPr/>
          <p:nvPr/>
        </p:nvGrpSpPr>
        <p:grpSpPr>
          <a:xfrm rot="20265689">
            <a:off x="6631960" y="1175777"/>
            <a:ext cx="677267" cy="675232"/>
            <a:chOff x="7471105" y="3486840"/>
            <a:chExt cx="901348" cy="898639"/>
          </a:xfrm>
        </p:grpSpPr>
        <p:cxnSp>
          <p:nvCxnSpPr>
            <p:cNvPr id="39" name="Connecteur droit avec flèche 38"/>
            <p:cNvCxnSpPr/>
            <p:nvPr/>
          </p:nvCxnSpPr>
          <p:spPr>
            <a:xfrm flipV="1">
              <a:off x="7915288" y="3486840"/>
              <a:ext cx="0" cy="89863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flipH="1">
              <a:off x="7471105" y="3936160"/>
              <a:ext cx="901348" cy="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/>
            <p:nvPr/>
          </p:nvCxnSpPr>
          <p:spPr>
            <a:xfrm flipV="1">
              <a:off x="7922715" y="3936160"/>
              <a:ext cx="449738" cy="1365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Ellipse 21"/>
          <p:cNvSpPr/>
          <p:nvPr/>
        </p:nvSpPr>
        <p:spPr>
          <a:xfrm>
            <a:off x="5744775" y="2408493"/>
            <a:ext cx="182120" cy="182120"/>
          </a:xfrm>
          <a:prstGeom prst="ellipse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r 8"/>
          <p:cNvGrpSpPr/>
          <p:nvPr/>
        </p:nvGrpSpPr>
        <p:grpSpPr>
          <a:xfrm>
            <a:off x="6745593" y="1065518"/>
            <a:ext cx="2658017" cy="2502941"/>
            <a:chOff x="6745593" y="1065518"/>
            <a:chExt cx="2658017" cy="2502941"/>
          </a:xfrm>
        </p:grpSpPr>
        <p:pic>
          <p:nvPicPr>
            <p:cNvPr id="8" name="Image 7" descr="crosses cop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593" y="1065518"/>
              <a:ext cx="2658017" cy="2502941"/>
            </a:xfrm>
            <a:prstGeom prst="rect">
              <a:avLst/>
            </a:prstGeom>
          </p:spPr>
        </p:pic>
        <p:sp>
          <p:nvSpPr>
            <p:cNvPr id="16" name="Ellipse 15"/>
            <p:cNvSpPr/>
            <p:nvPr/>
          </p:nvSpPr>
          <p:spPr>
            <a:xfrm rot="18511252">
              <a:off x="7092055" y="1375190"/>
              <a:ext cx="1876033" cy="1876032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1965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15211" y="1207429"/>
            <a:ext cx="52337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400" dirty="0"/>
              <a:t>Orthogonal </a:t>
            </a:r>
            <a:r>
              <a:rPr lang="fr-FR" sz="2400" i="1" dirty="0"/>
              <a:t>surface </a:t>
            </a:r>
            <a:r>
              <a:rPr lang="fr-FR" sz="2400" dirty="0" err="1"/>
              <a:t>crossfield</a:t>
            </a:r>
            <a:endParaRPr lang="fr-FR" sz="2400" dirty="0"/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        [Ray et al. 2006, Bommes et al. 2009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lvl="1"/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fr-FR" sz="2400" dirty="0" smtClean="0"/>
              <a:t>-    </a:t>
            </a:r>
            <a:r>
              <a:rPr lang="x-none" sz="2400" dirty="0" smtClean="0"/>
              <a:t>T</a:t>
            </a:r>
            <a:r>
              <a:rPr lang="en-US" sz="2400" dirty="0" smtClean="0"/>
              <a:t>he cross field </a:t>
            </a:r>
            <a:r>
              <a:rPr lang="en-US" sz="2400" dirty="0"/>
              <a:t>is </a:t>
            </a:r>
            <a:r>
              <a:rPr lang="en-US" sz="2400" dirty="0" smtClean="0"/>
              <a:t>non-orthogonal</a:t>
            </a:r>
          </a:p>
          <a:p>
            <a:pPr marL="0" lvl="1"/>
            <a:r>
              <a:rPr lang="en-US" sz="2400" dirty="0"/>
              <a:t> </a:t>
            </a:r>
            <a:r>
              <a:rPr lang="en-US" sz="2400" dirty="0" smtClean="0"/>
              <a:t>            after </a:t>
            </a:r>
            <a:r>
              <a:rPr lang="en-US" sz="2400" dirty="0"/>
              <a:t>projection</a:t>
            </a:r>
          </a:p>
          <a:p>
            <a:pPr marL="0" lvl="1"/>
            <a:endParaRPr lang="fr-FR" sz="2400" dirty="0"/>
          </a:p>
          <a:p>
            <a:pPr marL="457200" indent="-457200">
              <a:buFont typeface="Arial"/>
              <a:buChar char="•"/>
            </a:pP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fr-FR" sz="800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53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Existing</a:t>
            </a:r>
            <a:r>
              <a:rPr lang="fr-FR" b="1" dirty="0" smtClean="0"/>
              <a:t> </a:t>
            </a:r>
            <a:r>
              <a:rPr lang="fr-FR" b="1" dirty="0" err="1" smtClean="0"/>
              <a:t>crossfield</a:t>
            </a:r>
            <a:r>
              <a:rPr lang="fr-FR" b="1" dirty="0" smtClean="0"/>
              <a:t> </a:t>
            </a:r>
            <a:r>
              <a:rPr lang="fr-FR" b="1" dirty="0" err="1" smtClean="0"/>
              <a:t>representations</a:t>
            </a:r>
            <a:endParaRPr lang="fr-FR" b="1" dirty="0"/>
          </a:p>
        </p:txBody>
      </p:sp>
      <p:pic>
        <p:nvPicPr>
          <p:cNvPr id="48" name="Image 47" descr="bom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3" y="1124370"/>
            <a:ext cx="1475848" cy="1909748"/>
          </a:xfrm>
          <a:prstGeom prst="rect">
            <a:avLst/>
          </a:prstGeom>
        </p:spPr>
      </p:pic>
      <p:grpSp>
        <p:nvGrpSpPr>
          <p:cNvPr id="49" name="Grouper 48"/>
          <p:cNvGrpSpPr/>
          <p:nvPr/>
        </p:nvGrpSpPr>
        <p:grpSpPr>
          <a:xfrm rot="20265689">
            <a:off x="6631960" y="1175777"/>
            <a:ext cx="677267" cy="675232"/>
            <a:chOff x="7471105" y="3486840"/>
            <a:chExt cx="901348" cy="898639"/>
          </a:xfrm>
        </p:grpSpPr>
        <p:cxnSp>
          <p:nvCxnSpPr>
            <p:cNvPr id="50" name="Connecteur droit avec flèche 49"/>
            <p:cNvCxnSpPr/>
            <p:nvPr/>
          </p:nvCxnSpPr>
          <p:spPr>
            <a:xfrm flipV="1">
              <a:off x="7915288" y="3486840"/>
              <a:ext cx="0" cy="89863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/>
            <p:nvPr/>
          </p:nvCxnSpPr>
          <p:spPr>
            <a:xfrm flipH="1">
              <a:off x="7471105" y="3936160"/>
              <a:ext cx="901348" cy="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V="1">
              <a:off x="7922715" y="3936160"/>
              <a:ext cx="449738" cy="1365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er 20"/>
          <p:cNvGrpSpPr/>
          <p:nvPr/>
        </p:nvGrpSpPr>
        <p:grpSpPr>
          <a:xfrm>
            <a:off x="6745593" y="1065518"/>
            <a:ext cx="2658017" cy="2502941"/>
            <a:chOff x="6745593" y="1065518"/>
            <a:chExt cx="2658017" cy="2502941"/>
          </a:xfrm>
        </p:grpSpPr>
        <p:pic>
          <p:nvPicPr>
            <p:cNvPr id="22" name="Image 21" descr="crosses cop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593" y="1065518"/>
              <a:ext cx="2658017" cy="2502941"/>
            </a:xfrm>
            <a:prstGeom prst="rect">
              <a:avLst/>
            </a:prstGeom>
          </p:spPr>
        </p:pic>
        <p:sp>
          <p:nvSpPr>
            <p:cNvPr id="23" name="Ellipse 22"/>
            <p:cNvSpPr/>
            <p:nvPr/>
          </p:nvSpPr>
          <p:spPr>
            <a:xfrm rot="18511252">
              <a:off x="7092055" y="1375190"/>
              <a:ext cx="1876033" cy="1876032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Ellipse 23"/>
          <p:cNvSpPr/>
          <p:nvPr/>
        </p:nvSpPr>
        <p:spPr>
          <a:xfrm>
            <a:off x="5744775" y="2408493"/>
            <a:ext cx="182120" cy="182120"/>
          </a:xfrm>
          <a:prstGeom prst="ellipse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73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54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Existing</a:t>
            </a:r>
            <a:r>
              <a:rPr lang="fr-FR" b="1" dirty="0" smtClean="0"/>
              <a:t> </a:t>
            </a:r>
            <a:r>
              <a:rPr lang="fr-FR" b="1" dirty="0" err="1" smtClean="0"/>
              <a:t>crossfield</a:t>
            </a:r>
            <a:r>
              <a:rPr lang="fr-FR" b="1" dirty="0" smtClean="0"/>
              <a:t> </a:t>
            </a:r>
            <a:r>
              <a:rPr lang="fr-FR" b="1" dirty="0" err="1" smtClean="0"/>
              <a:t>representations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215211" y="1207429"/>
            <a:ext cx="523379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400" dirty="0"/>
              <a:t>Orthogonal </a:t>
            </a:r>
            <a:r>
              <a:rPr lang="fr-FR" sz="2400" i="1" dirty="0"/>
              <a:t>surface </a:t>
            </a:r>
            <a:r>
              <a:rPr lang="fr-FR" sz="2400" dirty="0" err="1"/>
              <a:t>crossfield</a:t>
            </a:r>
            <a:endParaRPr lang="fr-FR" sz="2400" dirty="0"/>
          </a:p>
          <a:p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        [Ray et al. 2006, Bommes et al. 2009]</a:t>
            </a:r>
          </a:p>
          <a:p>
            <a:pPr marL="0" lvl="1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fr-FR" sz="2400" dirty="0"/>
              <a:t>-    </a:t>
            </a:r>
            <a:r>
              <a:rPr lang="x-none" sz="2400" dirty="0"/>
              <a:t>T</a:t>
            </a:r>
            <a:r>
              <a:rPr lang="en-US" sz="2400" dirty="0"/>
              <a:t>he cross field is non-orthogonal</a:t>
            </a:r>
          </a:p>
          <a:p>
            <a:pPr marL="0" lvl="1"/>
            <a:r>
              <a:rPr lang="en-US" sz="2400" dirty="0"/>
              <a:t>             after projection</a:t>
            </a:r>
          </a:p>
          <a:p>
            <a:pPr marL="0" lvl="1"/>
            <a:endParaRPr lang="en-US" sz="800" dirty="0" smtClean="0"/>
          </a:p>
          <a:p>
            <a:pPr marL="0" lvl="1"/>
            <a:endParaRPr lang="en-US" sz="800" dirty="0" smtClean="0"/>
          </a:p>
          <a:p>
            <a:pPr marL="0" lvl="1"/>
            <a:endParaRPr lang="en-US" sz="800" dirty="0"/>
          </a:p>
          <a:p>
            <a:pPr marL="0" lvl="1"/>
            <a:endParaRPr lang="en-US" sz="800" dirty="0"/>
          </a:p>
          <a:p>
            <a:pPr marL="342900" indent="-342900">
              <a:buFont typeface="Arial"/>
              <a:buChar char="•"/>
            </a:pPr>
            <a:r>
              <a:rPr lang="fr-FR" sz="2400" dirty="0"/>
              <a:t>Frame </a:t>
            </a:r>
            <a:r>
              <a:rPr lang="fr-FR" sz="2400" dirty="0" err="1"/>
              <a:t>fields</a:t>
            </a:r>
            <a:r>
              <a:rPr lang="fr-FR" sz="2400" dirty="0"/>
              <a:t>, </a:t>
            </a:r>
            <a:r>
              <a:rPr lang="fr-FR" sz="2400" dirty="0" err="1"/>
              <a:t>polyvector</a:t>
            </a:r>
            <a:r>
              <a:rPr lang="fr-FR" sz="2400" dirty="0"/>
              <a:t> </a:t>
            </a:r>
            <a:r>
              <a:rPr lang="fr-FR" sz="2400" dirty="0" err="1"/>
              <a:t>fields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Panozzo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et al. 2014,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Diamanti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et al. 2014]</a:t>
            </a:r>
          </a:p>
          <a:p>
            <a:pPr lvl="1"/>
            <a:r>
              <a:rPr lang="fr-FR" sz="2400" dirty="0"/>
              <a:t>-    Non-orthogonal</a:t>
            </a:r>
          </a:p>
          <a:p>
            <a:pPr lvl="1"/>
            <a:r>
              <a:rPr lang="fr-FR" sz="2400" dirty="0"/>
              <a:t>-    </a:t>
            </a:r>
            <a:r>
              <a:rPr lang="fr-FR" sz="2400" dirty="0" err="1"/>
              <a:t>Require</a:t>
            </a:r>
            <a:r>
              <a:rPr lang="fr-FR" sz="2400" dirty="0"/>
              <a:t> </a:t>
            </a:r>
            <a:r>
              <a:rPr lang="fr-FR" sz="2400" b="1" i="1" dirty="0" err="1"/>
              <a:t>constraints</a:t>
            </a:r>
            <a:r>
              <a:rPr lang="fr-FR" sz="2400" dirty="0"/>
              <a:t> on </a:t>
            </a:r>
            <a:br>
              <a:rPr lang="fr-FR" sz="2400" dirty="0"/>
            </a:br>
            <a:r>
              <a:rPr lang="fr-FR" sz="2400" dirty="0"/>
              <a:t>     </a:t>
            </a:r>
            <a:r>
              <a:rPr lang="fr-FR" sz="2400" b="1" i="1" dirty="0" err="1"/>
              <a:t>both</a:t>
            </a:r>
            <a:r>
              <a:rPr lang="fr-FR" sz="2400" b="1" i="1" dirty="0"/>
              <a:t> </a:t>
            </a:r>
            <a:r>
              <a:rPr lang="fr-FR" sz="2400" b="1" i="1" dirty="0" err="1"/>
              <a:t>lines</a:t>
            </a:r>
            <a:r>
              <a:rPr lang="fr-FR" sz="2400" b="1" i="1" dirty="0"/>
              <a:t> </a:t>
            </a:r>
            <a:r>
              <a:rPr lang="fr-FR" sz="2400" dirty="0"/>
              <a:t>of the </a:t>
            </a:r>
            <a:r>
              <a:rPr lang="fr-FR" sz="2400" dirty="0" err="1"/>
              <a:t>field</a:t>
            </a:r>
            <a:endParaRPr lang="fr-FR" sz="2400" dirty="0"/>
          </a:p>
          <a:p>
            <a:pPr marL="0" lvl="1"/>
            <a:endParaRPr lang="en-US" sz="2400" dirty="0"/>
          </a:p>
          <a:p>
            <a:pPr marL="0" lvl="1"/>
            <a:endParaRPr lang="fr-FR" sz="2400" dirty="0"/>
          </a:p>
          <a:p>
            <a:pPr marL="457200" indent="-457200">
              <a:buFont typeface="Arial"/>
              <a:buChar char="•"/>
            </a:pPr>
            <a:endParaRPr lang="fr-FR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fr-FR" sz="800" dirty="0" smtClean="0"/>
          </a:p>
        </p:txBody>
      </p:sp>
      <p:pic>
        <p:nvPicPr>
          <p:cNvPr id="66" name="Image 65" descr="bomm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3" y="1124370"/>
            <a:ext cx="1475848" cy="1909748"/>
          </a:xfrm>
          <a:prstGeom prst="rect">
            <a:avLst/>
          </a:prstGeom>
        </p:spPr>
      </p:pic>
      <p:grpSp>
        <p:nvGrpSpPr>
          <p:cNvPr id="67" name="Grouper 66"/>
          <p:cNvGrpSpPr/>
          <p:nvPr/>
        </p:nvGrpSpPr>
        <p:grpSpPr>
          <a:xfrm rot="20265689">
            <a:off x="6631960" y="1175777"/>
            <a:ext cx="677267" cy="675232"/>
            <a:chOff x="7471105" y="3486840"/>
            <a:chExt cx="901348" cy="898639"/>
          </a:xfrm>
        </p:grpSpPr>
        <p:cxnSp>
          <p:nvCxnSpPr>
            <p:cNvPr id="68" name="Connecteur droit avec flèche 67"/>
            <p:cNvCxnSpPr/>
            <p:nvPr/>
          </p:nvCxnSpPr>
          <p:spPr>
            <a:xfrm flipV="1">
              <a:off x="7915288" y="3486840"/>
              <a:ext cx="0" cy="89863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H="1">
              <a:off x="7471105" y="3936160"/>
              <a:ext cx="901348" cy="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V="1">
              <a:off x="7922715" y="3936160"/>
              <a:ext cx="449738" cy="1365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Image 74" descr="framefiel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10" y="3084221"/>
            <a:ext cx="1186362" cy="1956887"/>
          </a:xfrm>
          <a:prstGeom prst="rect">
            <a:avLst/>
          </a:prstGeom>
        </p:spPr>
      </p:pic>
      <p:grpSp>
        <p:nvGrpSpPr>
          <p:cNvPr id="76" name="Grouper 75"/>
          <p:cNvGrpSpPr/>
          <p:nvPr/>
        </p:nvGrpSpPr>
        <p:grpSpPr>
          <a:xfrm>
            <a:off x="7296284" y="3666605"/>
            <a:ext cx="846959" cy="819215"/>
            <a:chOff x="7508919" y="3515028"/>
            <a:chExt cx="846959" cy="819215"/>
          </a:xfrm>
        </p:grpSpPr>
        <p:cxnSp>
          <p:nvCxnSpPr>
            <p:cNvPr id="77" name="Connecteur droit avec flèche 76"/>
            <p:cNvCxnSpPr/>
            <p:nvPr/>
          </p:nvCxnSpPr>
          <p:spPr>
            <a:xfrm flipV="1">
              <a:off x="7721388" y="3519196"/>
              <a:ext cx="369646" cy="815047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/>
            <p:nvPr/>
          </p:nvCxnSpPr>
          <p:spPr>
            <a:xfrm rot="14400000" flipV="1">
              <a:off x="7731619" y="3529442"/>
              <a:ext cx="369647" cy="815047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 rot="19800000">
              <a:off x="7933385" y="3819467"/>
              <a:ext cx="422493" cy="185591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avec flèche 79"/>
            <p:cNvCxnSpPr/>
            <p:nvPr/>
          </p:nvCxnSpPr>
          <p:spPr>
            <a:xfrm rot="16200000">
              <a:off x="7786993" y="3633479"/>
              <a:ext cx="422493" cy="185591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r 26"/>
          <p:cNvGrpSpPr/>
          <p:nvPr/>
        </p:nvGrpSpPr>
        <p:grpSpPr>
          <a:xfrm>
            <a:off x="6745593" y="1065518"/>
            <a:ext cx="2658017" cy="2502941"/>
            <a:chOff x="6745593" y="1065518"/>
            <a:chExt cx="2658017" cy="2502941"/>
          </a:xfrm>
        </p:grpSpPr>
        <p:pic>
          <p:nvPicPr>
            <p:cNvPr id="28" name="Image 27" descr="crosses cop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593" y="1065518"/>
              <a:ext cx="2658017" cy="2502941"/>
            </a:xfrm>
            <a:prstGeom prst="rect">
              <a:avLst/>
            </a:prstGeom>
          </p:spPr>
        </p:pic>
        <p:sp>
          <p:nvSpPr>
            <p:cNvPr id="29" name="Ellipse 28"/>
            <p:cNvSpPr/>
            <p:nvPr/>
          </p:nvSpPr>
          <p:spPr>
            <a:xfrm rot="18511252">
              <a:off x="7092055" y="1375190"/>
              <a:ext cx="1876033" cy="1876032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/>
          <p:cNvSpPr/>
          <p:nvPr/>
        </p:nvSpPr>
        <p:spPr>
          <a:xfrm>
            <a:off x="5744775" y="2408493"/>
            <a:ext cx="182120" cy="182120"/>
          </a:xfrm>
          <a:prstGeom prst="ellipse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37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55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Our </a:t>
            </a:r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smtClean="0"/>
              <a:t>An </a:t>
            </a:r>
            <a:r>
              <a:rPr lang="fr-FR" sz="2800" b="1" i="1" dirty="0" smtClean="0"/>
              <a:t>orthogonal cross</a:t>
            </a:r>
            <a:r>
              <a:rPr lang="fr-FR" sz="2800" dirty="0" smtClean="0"/>
              <a:t> </a:t>
            </a:r>
            <a:r>
              <a:rPr lang="fr-FR" sz="2800" dirty="0" err="1" smtClean="0"/>
              <a:t>with</a:t>
            </a:r>
            <a:r>
              <a:rPr lang="fr-FR" sz="2800" dirty="0" smtClean="0"/>
              <a:t> orientation</a:t>
            </a:r>
          </a:p>
        </p:txBody>
      </p:sp>
      <p:pic>
        <p:nvPicPr>
          <p:cNvPr id="35" name="Image 34" descr="alph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06" y="1326636"/>
            <a:ext cx="241300" cy="195094"/>
          </a:xfrm>
          <a:prstGeom prst="rect">
            <a:avLst/>
          </a:prstGeom>
        </p:spPr>
      </p:pic>
      <p:cxnSp>
        <p:nvCxnSpPr>
          <p:cNvPr id="36" name="Connecteur droit 35"/>
          <p:cNvCxnSpPr/>
          <p:nvPr/>
        </p:nvCxnSpPr>
        <p:spPr>
          <a:xfrm>
            <a:off x="2823706" y="3527233"/>
            <a:ext cx="38955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orme libre 36"/>
          <p:cNvSpPr/>
          <p:nvPr/>
        </p:nvSpPr>
        <p:spPr>
          <a:xfrm>
            <a:off x="5388220" y="3102050"/>
            <a:ext cx="78889" cy="425183"/>
          </a:xfrm>
          <a:custGeom>
            <a:avLst/>
            <a:gdLst>
              <a:gd name="connsiteX0" fmla="*/ 75824 w 81539"/>
              <a:gd name="connsiteY0" fmla="*/ 246409 h 246409"/>
              <a:gd name="connsiteX1" fmla="*/ 0 w 81539"/>
              <a:gd name="connsiteY1" fmla="*/ 0 h 24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9" h="246409">
                <a:moveTo>
                  <a:pt x="75824" y="246409"/>
                </a:moveTo>
                <a:cubicBezTo>
                  <a:pt x="85302" y="174539"/>
                  <a:pt x="94781" y="102670"/>
                  <a:pt x="0" y="0"/>
                </a:cubicBezTo>
              </a:path>
            </a:pathLst>
          </a:cu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38" name="Grouper 37"/>
          <p:cNvGrpSpPr/>
          <p:nvPr/>
        </p:nvGrpSpPr>
        <p:grpSpPr>
          <a:xfrm rot="19623072">
            <a:off x="3453521" y="2493613"/>
            <a:ext cx="1345551" cy="2774540"/>
            <a:chOff x="1363064" y="3880871"/>
            <a:chExt cx="859552" cy="1772405"/>
          </a:xfrm>
        </p:grpSpPr>
        <p:cxnSp>
          <p:nvCxnSpPr>
            <p:cNvPr id="39" name="Connecteur droit avec flèche 38"/>
            <p:cNvCxnSpPr/>
            <p:nvPr/>
          </p:nvCxnSpPr>
          <p:spPr>
            <a:xfrm rot="1200000" flipV="1">
              <a:off x="1363064" y="4615931"/>
              <a:ext cx="836686" cy="3033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olid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rot="16200000">
              <a:off x="1336413" y="4767074"/>
              <a:ext cx="1772405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avec flèche 40"/>
          <p:cNvCxnSpPr/>
          <p:nvPr/>
        </p:nvCxnSpPr>
        <p:spPr>
          <a:xfrm rot="20823072" flipV="1">
            <a:off x="4626502" y="2899784"/>
            <a:ext cx="1297458" cy="474048"/>
          </a:xfrm>
          <a:prstGeom prst="straightConnector1">
            <a:avLst/>
          </a:prstGeom>
          <a:ln w="57150" cmpd="sng">
            <a:solidFill>
              <a:srgbClr val="7F7F7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alpha_gre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67" y="3175064"/>
            <a:ext cx="221556" cy="17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9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/>
          <p:cNvSpPr/>
          <p:nvPr/>
        </p:nvSpPr>
        <p:spPr>
          <a:xfrm rot="19695796">
            <a:off x="5155826" y="2953301"/>
            <a:ext cx="45719" cy="218305"/>
          </a:xfrm>
          <a:custGeom>
            <a:avLst/>
            <a:gdLst>
              <a:gd name="connsiteX0" fmla="*/ 75824 w 81539"/>
              <a:gd name="connsiteY0" fmla="*/ 246409 h 246409"/>
              <a:gd name="connsiteX1" fmla="*/ 0 w 81539"/>
              <a:gd name="connsiteY1" fmla="*/ 0 h 24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9" h="246409">
                <a:moveTo>
                  <a:pt x="75824" y="246409"/>
                </a:moveTo>
                <a:cubicBezTo>
                  <a:pt x="85302" y="174539"/>
                  <a:pt x="94781" y="102670"/>
                  <a:pt x="0" y="0"/>
                </a:cubicBezTo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 17"/>
          <p:cNvSpPr/>
          <p:nvPr/>
        </p:nvSpPr>
        <p:spPr>
          <a:xfrm rot="15535711">
            <a:off x="4379932" y="2757813"/>
            <a:ext cx="58658" cy="212736"/>
          </a:xfrm>
          <a:custGeom>
            <a:avLst/>
            <a:gdLst>
              <a:gd name="connsiteX0" fmla="*/ 75824 w 81539"/>
              <a:gd name="connsiteY0" fmla="*/ 246409 h 246409"/>
              <a:gd name="connsiteX1" fmla="*/ 0 w 81539"/>
              <a:gd name="connsiteY1" fmla="*/ 0 h 24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9" h="246409">
                <a:moveTo>
                  <a:pt x="75824" y="246409"/>
                </a:moveTo>
                <a:cubicBezTo>
                  <a:pt x="85302" y="174539"/>
                  <a:pt x="94781" y="102670"/>
                  <a:pt x="0" y="0"/>
                </a:cubicBezTo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56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Our </a:t>
            </a:r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2"/>
            <a:ext cx="8389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smtClean="0"/>
              <a:t>An </a:t>
            </a:r>
            <a:r>
              <a:rPr lang="fr-FR" sz="2800" b="1" i="1" dirty="0" smtClean="0"/>
              <a:t>orthogonal cross </a:t>
            </a:r>
            <a:r>
              <a:rPr lang="fr-FR" sz="2800" dirty="0" err="1" smtClean="0"/>
              <a:t>with</a:t>
            </a:r>
            <a:r>
              <a:rPr lang="fr-FR" sz="2800" dirty="0" smtClean="0"/>
              <a:t> orientation</a:t>
            </a:r>
          </a:p>
          <a:p>
            <a:pPr marL="457200" indent="-457200">
              <a:buFont typeface="Arial"/>
              <a:buChar char="•"/>
            </a:pPr>
            <a:r>
              <a:rPr lang="fr-FR" sz="2800" dirty="0" smtClean="0"/>
              <a:t>A </a:t>
            </a:r>
            <a:r>
              <a:rPr lang="fr-FR" sz="2800" b="1" i="1" dirty="0" err="1" smtClean="0"/>
              <a:t>deviation</a:t>
            </a:r>
            <a:r>
              <a:rPr lang="fr-FR" sz="2800" dirty="0" smtClean="0"/>
              <a:t> </a:t>
            </a:r>
            <a:r>
              <a:rPr lang="fr-FR" sz="2800" dirty="0" err="1" smtClean="0"/>
              <a:t>from</a:t>
            </a:r>
            <a:r>
              <a:rPr lang="fr-FR" sz="2800" dirty="0" smtClean="0"/>
              <a:t> </a:t>
            </a:r>
            <a:r>
              <a:rPr lang="fr-FR" sz="2800" dirty="0" err="1" smtClean="0"/>
              <a:t>orthogonality</a:t>
            </a:r>
            <a:r>
              <a:rPr lang="fr-FR" sz="2800" dirty="0" smtClean="0"/>
              <a:t> </a:t>
            </a:r>
            <a:endParaRPr lang="fr-FR" sz="2800" dirty="0"/>
          </a:p>
        </p:txBody>
      </p:sp>
      <p:pic>
        <p:nvPicPr>
          <p:cNvPr id="5" name="Image 4" descr="alph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06" y="1326636"/>
            <a:ext cx="241300" cy="195094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>
            <a:off x="2823706" y="3527233"/>
            <a:ext cx="3895500" cy="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5388220" y="3102050"/>
            <a:ext cx="78889" cy="425183"/>
          </a:xfrm>
          <a:custGeom>
            <a:avLst/>
            <a:gdLst>
              <a:gd name="connsiteX0" fmla="*/ 75824 w 81539"/>
              <a:gd name="connsiteY0" fmla="*/ 246409 h 246409"/>
              <a:gd name="connsiteX1" fmla="*/ 0 w 81539"/>
              <a:gd name="connsiteY1" fmla="*/ 0 h 24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39" h="246409">
                <a:moveTo>
                  <a:pt x="75824" y="246409"/>
                </a:moveTo>
                <a:cubicBezTo>
                  <a:pt x="85302" y="174539"/>
                  <a:pt x="94781" y="102670"/>
                  <a:pt x="0" y="0"/>
                </a:cubicBezTo>
              </a:path>
            </a:pathLst>
          </a:cu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er 6"/>
          <p:cNvGrpSpPr/>
          <p:nvPr/>
        </p:nvGrpSpPr>
        <p:grpSpPr>
          <a:xfrm rot="19623072">
            <a:off x="3453521" y="2493613"/>
            <a:ext cx="1345551" cy="2774540"/>
            <a:chOff x="1363064" y="3880871"/>
            <a:chExt cx="859552" cy="1772405"/>
          </a:xfrm>
        </p:grpSpPr>
        <p:cxnSp>
          <p:nvCxnSpPr>
            <p:cNvPr id="8" name="Connecteur droit avec flèche 7"/>
            <p:cNvCxnSpPr/>
            <p:nvPr/>
          </p:nvCxnSpPr>
          <p:spPr>
            <a:xfrm rot="1200000" flipV="1">
              <a:off x="1363064" y="4615931"/>
              <a:ext cx="836686" cy="3033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rot="16200000">
              <a:off x="1336413" y="4767074"/>
              <a:ext cx="1772405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necteur droit avec flèche 11"/>
          <p:cNvCxnSpPr/>
          <p:nvPr/>
        </p:nvCxnSpPr>
        <p:spPr>
          <a:xfrm rot="20823072" flipV="1">
            <a:off x="4626502" y="2899784"/>
            <a:ext cx="1297458" cy="474048"/>
          </a:xfrm>
          <a:prstGeom prst="straightConnector1">
            <a:avLst/>
          </a:prstGeom>
          <a:ln w="28575" cmpd="sng">
            <a:solidFill>
              <a:srgbClr val="7F7F7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alpha_gre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67" y="3175064"/>
            <a:ext cx="221556" cy="179130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 rot="18495796">
            <a:off x="3304130" y="3529528"/>
            <a:ext cx="2774540" cy="0"/>
          </a:xfrm>
          <a:prstGeom prst="straightConnector1">
            <a:avLst/>
          </a:prstGeom>
          <a:ln w="44450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5495796">
            <a:off x="3304041" y="3529109"/>
            <a:ext cx="2774540" cy="0"/>
          </a:xfrm>
          <a:prstGeom prst="straightConnector1">
            <a:avLst/>
          </a:prstGeom>
          <a:ln w="44450">
            <a:solidFill>
              <a:srgbClr val="000000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 descr="be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43" y="1605257"/>
            <a:ext cx="246498" cy="407257"/>
          </a:xfrm>
          <a:prstGeom prst="rect">
            <a:avLst/>
          </a:prstGeom>
        </p:spPr>
      </p:pic>
      <p:pic>
        <p:nvPicPr>
          <p:cNvPr id="20" name="Image 19" descr="beta_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395" y="2701067"/>
            <a:ext cx="201646" cy="333154"/>
          </a:xfrm>
          <a:prstGeom prst="rect">
            <a:avLst/>
          </a:prstGeom>
        </p:spPr>
      </p:pic>
      <p:pic>
        <p:nvPicPr>
          <p:cNvPr id="21" name="Image 20" descr="beta_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73" y="2449776"/>
            <a:ext cx="201646" cy="3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57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Constraint</a:t>
            </a:r>
            <a:r>
              <a:rPr lang="fr-FR" b="1" dirty="0"/>
              <a:t> </a:t>
            </a:r>
            <a:r>
              <a:rPr lang="fr-FR" b="1" dirty="0" err="1"/>
              <a:t>assignment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/>
              <a:t>Each</a:t>
            </a:r>
            <a:r>
              <a:rPr lang="fr-FR" sz="2800" dirty="0"/>
              <a:t> line </a:t>
            </a:r>
            <a:r>
              <a:rPr lang="fr-FR" sz="2800" dirty="0" err="1"/>
              <a:t>can</a:t>
            </a:r>
            <a:r>
              <a:rPr lang="fr-FR" sz="2800" dirty="0"/>
              <a:t> </a:t>
            </a:r>
            <a:r>
              <a:rPr lang="fr-FR" sz="2800" dirty="0" err="1"/>
              <a:t>constrain</a:t>
            </a:r>
            <a:r>
              <a:rPr lang="fr-FR" sz="2800" dirty="0"/>
              <a:t> one of 4 </a:t>
            </a:r>
            <a:r>
              <a:rPr lang="fr-FR" sz="2800" dirty="0" err="1"/>
              <a:t>vectors</a:t>
            </a:r>
            <a:endParaRPr lang="fr-FR" sz="2800" dirty="0"/>
          </a:p>
        </p:txBody>
      </p:sp>
      <p:grpSp>
        <p:nvGrpSpPr>
          <p:cNvPr id="5" name="Grouper 4"/>
          <p:cNvGrpSpPr/>
          <p:nvPr/>
        </p:nvGrpSpPr>
        <p:grpSpPr>
          <a:xfrm>
            <a:off x="638595" y="1920256"/>
            <a:ext cx="3225854" cy="3299168"/>
            <a:chOff x="3227024" y="4001940"/>
            <a:chExt cx="1793886" cy="1834656"/>
          </a:xfrm>
        </p:grpSpPr>
        <p:pic>
          <p:nvPicPr>
            <p:cNvPr id="6" name="Image 5" descr="zoom_sketch.png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024" y="4001940"/>
              <a:ext cx="1793886" cy="1834656"/>
            </a:xfrm>
            <a:prstGeom prst="rect">
              <a:avLst/>
            </a:prstGeom>
          </p:spPr>
        </p:pic>
        <p:grpSp>
          <p:nvGrpSpPr>
            <p:cNvPr id="7" name="Grouper 6"/>
            <p:cNvGrpSpPr/>
            <p:nvPr/>
          </p:nvGrpSpPr>
          <p:grpSpPr>
            <a:xfrm>
              <a:off x="3390514" y="4168997"/>
              <a:ext cx="1433260" cy="1433260"/>
              <a:chOff x="3390514" y="4168997"/>
              <a:chExt cx="1433260" cy="1433260"/>
            </a:xfrm>
          </p:grpSpPr>
          <p:sp>
            <p:nvSpPr>
              <p:cNvPr id="8" name="Ellipse 7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7620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" name="Connecteur droit avec flèche 8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avec flèche 9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eur droit avec flèche 10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avec flèche 11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er 39"/>
          <p:cNvGrpSpPr/>
          <p:nvPr/>
        </p:nvGrpSpPr>
        <p:grpSpPr>
          <a:xfrm>
            <a:off x="6919724" y="840058"/>
            <a:ext cx="1164388" cy="988294"/>
            <a:chOff x="3195887" y="1746408"/>
            <a:chExt cx="2029299" cy="1722400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3756168" y="2591384"/>
              <a:ext cx="999197" cy="89037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H="1" flipV="1">
              <a:off x="4097566" y="2154782"/>
              <a:ext cx="316859" cy="93055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3195887" y="2209603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702202" y="2390080"/>
              <a:ext cx="52298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042217" y="1746408"/>
              <a:ext cx="54533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171296" y="2825136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-v</a:t>
              </a:r>
              <a:endParaRPr lang="fr-FR" dirty="0">
                <a:latin typeface="Times"/>
                <a:cs typeface="Time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38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58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Constraint</a:t>
            </a:r>
            <a:r>
              <a:rPr lang="fr-FR" b="1" dirty="0"/>
              <a:t> </a:t>
            </a:r>
            <a:r>
              <a:rPr lang="fr-FR" b="1" dirty="0" err="1"/>
              <a:t>assignment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/>
              <a:t>Each</a:t>
            </a:r>
            <a:r>
              <a:rPr lang="fr-FR" sz="2800" dirty="0"/>
              <a:t> line </a:t>
            </a:r>
            <a:r>
              <a:rPr lang="fr-FR" sz="2800" dirty="0" err="1"/>
              <a:t>can</a:t>
            </a:r>
            <a:r>
              <a:rPr lang="fr-FR" sz="2800" dirty="0"/>
              <a:t> </a:t>
            </a:r>
            <a:r>
              <a:rPr lang="fr-FR" sz="2800" dirty="0" err="1"/>
              <a:t>constrain</a:t>
            </a:r>
            <a:r>
              <a:rPr lang="fr-FR" sz="2800" dirty="0"/>
              <a:t> one of 4 </a:t>
            </a:r>
            <a:r>
              <a:rPr lang="fr-FR" sz="2800" dirty="0" err="1"/>
              <a:t>vectors</a:t>
            </a:r>
            <a:endParaRPr lang="fr-FR" sz="2800" dirty="0"/>
          </a:p>
        </p:txBody>
      </p:sp>
      <p:grpSp>
        <p:nvGrpSpPr>
          <p:cNvPr id="40" name="Grouper 39"/>
          <p:cNvGrpSpPr/>
          <p:nvPr/>
        </p:nvGrpSpPr>
        <p:grpSpPr>
          <a:xfrm>
            <a:off x="6919724" y="840058"/>
            <a:ext cx="1164388" cy="988294"/>
            <a:chOff x="3195887" y="1746408"/>
            <a:chExt cx="2029299" cy="1722400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3756168" y="2591384"/>
              <a:ext cx="999197" cy="89037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H="1" flipV="1">
              <a:off x="4097566" y="2154782"/>
              <a:ext cx="316859" cy="93055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3195887" y="2209603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702202" y="2390080"/>
              <a:ext cx="52298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042217" y="1746408"/>
              <a:ext cx="54533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171296" y="2825136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-v</a:t>
              </a:r>
              <a:endParaRPr lang="fr-FR" dirty="0">
                <a:latin typeface="Times"/>
                <a:cs typeface="Times"/>
              </a:endParaRPr>
            </a:p>
          </p:txBody>
        </p:sp>
      </p:grpSp>
      <p:grpSp>
        <p:nvGrpSpPr>
          <p:cNvPr id="98" name="Grouper 97"/>
          <p:cNvGrpSpPr/>
          <p:nvPr/>
        </p:nvGrpSpPr>
        <p:grpSpPr>
          <a:xfrm>
            <a:off x="638595" y="1920256"/>
            <a:ext cx="3225854" cy="3299168"/>
            <a:chOff x="3227024" y="4001940"/>
            <a:chExt cx="1793886" cy="1834656"/>
          </a:xfrm>
        </p:grpSpPr>
        <p:pic>
          <p:nvPicPr>
            <p:cNvPr id="99" name="Image 98" descr="zoom_sketch.png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024" y="4001940"/>
              <a:ext cx="1793886" cy="1834656"/>
            </a:xfrm>
            <a:prstGeom prst="rect">
              <a:avLst/>
            </a:prstGeom>
          </p:spPr>
        </p:pic>
        <p:grpSp>
          <p:nvGrpSpPr>
            <p:cNvPr id="100" name="Grouper 99"/>
            <p:cNvGrpSpPr/>
            <p:nvPr/>
          </p:nvGrpSpPr>
          <p:grpSpPr>
            <a:xfrm>
              <a:off x="3390514" y="4168997"/>
              <a:ext cx="1433260" cy="1433260"/>
              <a:chOff x="3390514" y="4168997"/>
              <a:chExt cx="1433260" cy="1433260"/>
            </a:xfrm>
          </p:grpSpPr>
          <p:sp>
            <p:nvSpPr>
              <p:cNvPr id="101" name="Ellipse 100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7620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02" name="Connecteur droit avec flèche 101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avec flèche 102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eur droit avec flèche 104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eur droit avec flèche 105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Connecteur droit avec flèche 20"/>
          <p:cNvCxnSpPr/>
          <p:nvPr/>
        </p:nvCxnSpPr>
        <p:spPr>
          <a:xfrm>
            <a:off x="3770770" y="2199527"/>
            <a:ext cx="160127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er 32"/>
          <p:cNvGrpSpPr/>
          <p:nvPr/>
        </p:nvGrpSpPr>
        <p:grpSpPr>
          <a:xfrm>
            <a:off x="5575020" y="1704095"/>
            <a:ext cx="955316" cy="993819"/>
            <a:chOff x="6915950" y="1773376"/>
            <a:chExt cx="955316" cy="993819"/>
          </a:xfrm>
        </p:grpSpPr>
        <p:cxnSp>
          <p:nvCxnSpPr>
            <p:cNvPr id="34" name="Connecteur droit avec flèche 33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er 34"/>
            <p:cNvGrpSpPr/>
            <p:nvPr/>
          </p:nvGrpSpPr>
          <p:grpSpPr>
            <a:xfrm>
              <a:off x="6915950" y="1773376"/>
              <a:ext cx="955316" cy="993819"/>
              <a:chOff x="7897788" y="1835413"/>
              <a:chExt cx="955316" cy="993819"/>
            </a:xfrm>
          </p:grpSpPr>
          <p:sp>
            <p:nvSpPr>
              <p:cNvPr id="36" name="ZoneTexte 35"/>
              <p:cNvSpPr txBox="1"/>
              <p:nvPr/>
            </p:nvSpPr>
            <p:spPr>
              <a:xfrm>
                <a:off x="7897788" y="193163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37" name="ZoneTexte 36"/>
              <p:cNvSpPr txBox="1"/>
              <p:nvPr/>
            </p:nvSpPr>
            <p:spPr>
              <a:xfrm>
                <a:off x="8540198" y="231710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8329338" y="183541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8031436" y="242912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47" name="Connecteur droit avec flèche 46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avec flèche 47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avec flèche 48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9416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59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Constraint</a:t>
            </a:r>
            <a:r>
              <a:rPr lang="fr-FR" b="1" dirty="0"/>
              <a:t> </a:t>
            </a:r>
            <a:r>
              <a:rPr lang="fr-FR" b="1" dirty="0" err="1"/>
              <a:t>assignment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/>
              <a:t>Each</a:t>
            </a:r>
            <a:r>
              <a:rPr lang="fr-FR" sz="2800" dirty="0"/>
              <a:t> line </a:t>
            </a:r>
            <a:r>
              <a:rPr lang="fr-FR" sz="2800" dirty="0" err="1"/>
              <a:t>can</a:t>
            </a:r>
            <a:r>
              <a:rPr lang="fr-FR" sz="2800" dirty="0"/>
              <a:t> </a:t>
            </a:r>
            <a:r>
              <a:rPr lang="fr-FR" sz="2800" dirty="0" err="1"/>
              <a:t>constrain</a:t>
            </a:r>
            <a:r>
              <a:rPr lang="fr-FR" sz="2800" dirty="0"/>
              <a:t> one of 4 </a:t>
            </a:r>
            <a:r>
              <a:rPr lang="fr-FR" sz="2800" dirty="0" err="1"/>
              <a:t>vectors</a:t>
            </a:r>
            <a:endParaRPr lang="fr-FR" sz="2800" dirty="0"/>
          </a:p>
        </p:txBody>
      </p:sp>
      <p:grpSp>
        <p:nvGrpSpPr>
          <p:cNvPr id="40" name="Grouper 39"/>
          <p:cNvGrpSpPr/>
          <p:nvPr/>
        </p:nvGrpSpPr>
        <p:grpSpPr>
          <a:xfrm>
            <a:off x="6919724" y="840058"/>
            <a:ext cx="1164388" cy="988294"/>
            <a:chOff x="3195887" y="1746408"/>
            <a:chExt cx="2029299" cy="1722400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3756168" y="2591384"/>
              <a:ext cx="999197" cy="89037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H="1" flipV="1">
              <a:off x="4097566" y="2154782"/>
              <a:ext cx="316859" cy="93055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3195887" y="2209603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702202" y="2390080"/>
              <a:ext cx="52298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042217" y="1746408"/>
              <a:ext cx="54533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171296" y="2825136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-v</a:t>
              </a:r>
              <a:endParaRPr lang="fr-FR" dirty="0">
                <a:latin typeface="Times"/>
                <a:cs typeface="Times"/>
              </a:endParaRPr>
            </a:p>
          </p:txBody>
        </p:sp>
      </p:grpSp>
      <p:grpSp>
        <p:nvGrpSpPr>
          <p:cNvPr id="88" name="Grouper 87"/>
          <p:cNvGrpSpPr/>
          <p:nvPr/>
        </p:nvGrpSpPr>
        <p:grpSpPr>
          <a:xfrm>
            <a:off x="638595" y="1920256"/>
            <a:ext cx="3225854" cy="3299168"/>
            <a:chOff x="3227024" y="4001940"/>
            <a:chExt cx="1793886" cy="1834656"/>
          </a:xfrm>
        </p:grpSpPr>
        <p:pic>
          <p:nvPicPr>
            <p:cNvPr id="89" name="Image 88" descr="zoom_sketch.png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024" y="4001940"/>
              <a:ext cx="1793886" cy="1834656"/>
            </a:xfrm>
            <a:prstGeom prst="rect">
              <a:avLst/>
            </a:prstGeom>
          </p:spPr>
        </p:pic>
        <p:grpSp>
          <p:nvGrpSpPr>
            <p:cNvPr id="90" name="Grouper 89"/>
            <p:cNvGrpSpPr/>
            <p:nvPr/>
          </p:nvGrpSpPr>
          <p:grpSpPr>
            <a:xfrm>
              <a:off x="3390514" y="4168997"/>
              <a:ext cx="1433260" cy="1433260"/>
              <a:chOff x="3390514" y="4168997"/>
              <a:chExt cx="1433260" cy="1433260"/>
            </a:xfrm>
          </p:grpSpPr>
          <p:sp>
            <p:nvSpPr>
              <p:cNvPr id="91" name="Ellipse 90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7620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2" name="Connecteur droit avec flèche 91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avec flèche 92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avec flèche 93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avec flèche 96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Connecteur droit avec flèche 20"/>
          <p:cNvCxnSpPr/>
          <p:nvPr/>
        </p:nvCxnSpPr>
        <p:spPr>
          <a:xfrm>
            <a:off x="3770770" y="2199527"/>
            <a:ext cx="160127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3770770" y="2995845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er 46"/>
          <p:cNvGrpSpPr/>
          <p:nvPr/>
        </p:nvGrpSpPr>
        <p:grpSpPr>
          <a:xfrm>
            <a:off x="5575020" y="1704095"/>
            <a:ext cx="955316" cy="993819"/>
            <a:chOff x="6915950" y="1773376"/>
            <a:chExt cx="955316" cy="993819"/>
          </a:xfrm>
        </p:grpSpPr>
        <p:cxnSp>
          <p:nvCxnSpPr>
            <p:cNvPr id="48" name="Connecteur droit avec flèche 47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er 48"/>
            <p:cNvGrpSpPr/>
            <p:nvPr/>
          </p:nvGrpSpPr>
          <p:grpSpPr>
            <a:xfrm>
              <a:off x="6915950" y="1773376"/>
              <a:ext cx="955316" cy="993819"/>
              <a:chOff x="7897788" y="1835413"/>
              <a:chExt cx="955316" cy="993819"/>
            </a:xfrm>
          </p:grpSpPr>
          <p:sp>
            <p:nvSpPr>
              <p:cNvPr id="58" name="ZoneTexte 57"/>
              <p:cNvSpPr txBox="1"/>
              <p:nvPr/>
            </p:nvSpPr>
            <p:spPr>
              <a:xfrm>
                <a:off x="7897788" y="193163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8540198" y="231710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60" name="ZoneTexte 59"/>
              <p:cNvSpPr txBox="1"/>
              <p:nvPr/>
            </p:nvSpPr>
            <p:spPr>
              <a:xfrm>
                <a:off x="8329338" y="183541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61" name="ZoneTexte 60"/>
              <p:cNvSpPr txBox="1"/>
              <p:nvPr/>
            </p:nvSpPr>
            <p:spPr>
              <a:xfrm>
                <a:off x="8031436" y="242912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62" name="Connecteur droit avec flèche 61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avec flèche 62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er 64"/>
          <p:cNvGrpSpPr/>
          <p:nvPr/>
        </p:nvGrpSpPr>
        <p:grpSpPr>
          <a:xfrm>
            <a:off x="5593834" y="2470172"/>
            <a:ext cx="961352" cy="993679"/>
            <a:chOff x="6912121" y="1786834"/>
            <a:chExt cx="961352" cy="993679"/>
          </a:xfrm>
        </p:grpSpPr>
        <p:cxnSp>
          <p:nvCxnSpPr>
            <p:cNvPr id="66" name="Connecteur droit avec flèche 65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er 66"/>
            <p:cNvGrpSpPr/>
            <p:nvPr/>
          </p:nvGrpSpPr>
          <p:grpSpPr>
            <a:xfrm>
              <a:off x="6912121" y="1786834"/>
              <a:ext cx="961352" cy="993679"/>
              <a:chOff x="7893959" y="1848871"/>
              <a:chExt cx="961352" cy="993679"/>
            </a:xfrm>
          </p:grpSpPr>
          <p:sp>
            <p:nvSpPr>
              <p:cNvPr id="68" name="ZoneTexte 67"/>
              <p:cNvSpPr txBox="1"/>
              <p:nvPr/>
            </p:nvSpPr>
            <p:spPr>
              <a:xfrm>
                <a:off x="7893959" y="193589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69" name="ZoneTexte 68"/>
              <p:cNvSpPr txBox="1"/>
              <p:nvPr/>
            </p:nvSpPr>
            <p:spPr>
              <a:xfrm>
                <a:off x="8542405" y="230899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70" name="ZoneTexte 69"/>
              <p:cNvSpPr txBox="1"/>
              <p:nvPr/>
            </p:nvSpPr>
            <p:spPr>
              <a:xfrm>
                <a:off x="8349117" y="1848871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72" name="ZoneTexte 71"/>
              <p:cNvSpPr txBox="1"/>
              <p:nvPr/>
            </p:nvSpPr>
            <p:spPr>
              <a:xfrm>
                <a:off x="8055504" y="2442440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73" name="Connecteur droit avec flèche 72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avec flèche 73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323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Sketch-</a:t>
            </a:r>
            <a:r>
              <a:rPr lang="fr-FR" b="1" dirty="0" err="1" smtClean="0"/>
              <a:t>based</a:t>
            </a:r>
            <a:r>
              <a:rPr lang="fr-FR" b="1" dirty="0" smtClean="0"/>
              <a:t> </a:t>
            </a:r>
            <a:r>
              <a:rPr lang="fr-FR" b="1" dirty="0" err="1" smtClean="0"/>
              <a:t>modeling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765743" y="3683482"/>
            <a:ext cx="2127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Rough line </a:t>
            </a:r>
            <a:r>
              <a:rPr lang="fr-FR" b="1" dirty="0" err="1" smtClean="0">
                <a:solidFill>
                  <a:srgbClr val="000000"/>
                </a:solidFill>
              </a:rPr>
              <a:t>drawings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Exploration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solidFill>
                  <a:srgbClr val="000000"/>
                </a:solidFill>
              </a:rPr>
              <a:t>Rapid</a:t>
            </a:r>
            <a:r>
              <a:rPr lang="fr-FR" dirty="0" smtClean="0">
                <a:solidFill>
                  <a:srgbClr val="000000"/>
                </a:solidFill>
              </a:rPr>
              <a:t>, flexible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902976" y="3702274"/>
            <a:ext cx="1821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Shaded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drawings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dirty="0" err="1" smtClean="0">
                <a:solidFill>
                  <a:srgbClr val="000000"/>
                </a:solidFill>
              </a:rPr>
              <a:t>Presentation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fr-FR" dirty="0" err="1" smtClean="0">
                <a:solidFill>
                  <a:srgbClr val="000000"/>
                </a:solidFill>
              </a:rPr>
              <a:t>Takes</a:t>
            </a:r>
            <a:r>
              <a:rPr lang="fr-FR" dirty="0" smtClean="0">
                <a:solidFill>
                  <a:srgbClr val="000000"/>
                </a:solidFill>
              </a:rPr>
              <a:t> time </a:t>
            </a:r>
            <a:br>
              <a:rPr lang="fr-FR" dirty="0" smtClean="0">
                <a:solidFill>
                  <a:srgbClr val="000000"/>
                </a:solidFill>
              </a:rPr>
            </a:br>
            <a:r>
              <a:rPr lang="fr-FR" dirty="0" smtClean="0">
                <a:solidFill>
                  <a:srgbClr val="000000"/>
                </a:solidFill>
              </a:rPr>
              <a:t>and expertise</a:t>
            </a:r>
          </a:p>
          <a:p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5" name="Image 4" descr="vacc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5" y="1242142"/>
            <a:ext cx="3371945" cy="2355545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t="6738" r="15238" b="7406"/>
          <a:stretch/>
        </p:blipFill>
        <p:spPr bwMode="auto">
          <a:xfrm>
            <a:off x="3508329" y="1193489"/>
            <a:ext cx="2664538" cy="250767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976547" y="3702274"/>
            <a:ext cx="17319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3D </a:t>
            </a:r>
            <a:r>
              <a:rPr lang="fr-FR" b="1" dirty="0" err="1" smtClean="0"/>
              <a:t>models</a:t>
            </a:r>
            <a:endParaRPr lang="fr-FR" b="1" dirty="0" smtClean="0"/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Engineering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Takes</a:t>
            </a:r>
            <a:r>
              <a:rPr lang="fr-FR" dirty="0" smtClean="0"/>
              <a:t> time</a:t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precision</a:t>
            </a:r>
            <a:endParaRPr lang="fr-FR" dirty="0" smtClean="0"/>
          </a:p>
          <a:p>
            <a:endParaRPr lang="fr-FR" dirty="0" smtClean="0"/>
          </a:p>
        </p:txBody>
      </p:sp>
      <p:pic>
        <p:nvPicPr>
          <p:cNvPr id="8" name="Image 7" descr="vacuu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11" y="1141450"/>
            <a:ext cx="2584704" cy="254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/>
          <p:cNvSpPr txBox="1"/>
          <p:nvPr/>
        </p:nvSpPr>
        <p:spPr>
          <a:xfrm>
            <a:off x="8720" y="4887213"/>
            <a:ext cx="4258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© Spencer </a:t>
            </a:r>
            <a:r>
              <a:rPr lang="fr-FR" sz="1100" dirty="0" err="1" smtClean="0"/>
              <a:t>Nugent</a:t>
            </a:r>
            <a:r>
              <a:rPr lang="fr-FR" sz="1100" dirty="0"/>
              <a:t> </a:t>
            </a:r>
            <a:r>
              <a:rPr lang="fr-FR" sz="1100" dirty="0" smtClean="0"/>
              <a:t>on sketch-a-</a:t>
            </a:r>
            <a:r>
              <a:rPr lang="fr-FR" sz="1100" dirty="0" err="1" smtClean="0"/>
              <a:t>day.com</a:t>
            </a:r>
            <a:r>
              <a:rPr lang="fr-FR" sz="1100" dirty="0" smtClean="0"/>
              <a:t>, </a:t>
            </a:r>
            <a:r>
              <a:rPr lang="fr-FR" sz="1100" dirty="0"/>
              <a:t>© </a:t>
            </a:r>
            <a:r>
              <a:rPr lang="fr-FR" sz="1100" dirty="0" smtClean="0"/>
              <a:t>3d_molier, </a:t>
            </a:r>
            <a:r>
              <a:rPr lang="fr-FR" sz="1100" dirty="0" err="1" smtClean="0"/>
              <a:t>turbosquid.com</a:t>
            </a:r>
            <a:endParaRPr lang="fr-FR" sz="1100" dirty="0"/>
          </a:p>
        </p:txBody>
      </p:sp>
      <p:sp>
        <p:nvSpPr>
          <p:cNvPr id="14" name="Forme libre 13"/>
          <p:cNvSpPr/>
          <p:nvPr/>
        </p:nvSpPr>
        <p:spPr>
          <a:xfrm>
            <a:off x="2811451" y="1249991"/>
            <a:ext cx="998662" cy="100691"/>
          </a:xfrm>
          <a:custGeom>
            <a:avLst/>
            <a:gdLst>
              <a:gd name="connsiteX0" fmla="*/ 0 w 2570070"/>
              <a:gd name="connsiteY0" fmla="*/ 256960 h 266961"/>
              <a:gd name="connsiteX1" fmla="*/ 2570070 w 2570070"/>
              <a:gd name="connsiteY1" fmla="*/ 266961 h 26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070" h="266961">
                <a:moveTo>
                  <a:pt x="0" y="256960"/>
                </a:moveTo>
                <a:cubicBezTo>
                  <a:pt x="776688" y="32777"/>
                  <a:pt x="1553376" y="-191406"/>
                  <a:pt x="2570070" y="266961"/>
                </a:cubicBezTo>
              </a:path>
            </a:pathLst>
          </a:custGeom>
          <a:ln w="38100" cmpd="sng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4"/>
          <p:cNvSpPr/>
          <p:nvPr/>
        </p:nvSpPr>
        <p:spPr>
          <a:xfrm rot="371934">
            <a:off x="2692047" y="998579"/>
            <a:ext cx="4613385" cy="531853"/>
          </a:xfrm>
          <a:custGeom>
            <a:avLst/>
            <a:gdLst>
              <a:gd name="connsiteX0" fmla="*/ 0 w 2570070"/>
              <a:gd name="connsiteY0" fmla="*/ 256960 h 266961"/>
              <a:gd name="connsiteX1" fmla="*/ 2570070 w 2570070"/>
              <a:gd name="connsiteY1" fmla="*/ 266961 h 26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0070" h="266961">
                <a:moveTo>
                  <a:pt x="0" y="256960"/>
                </a:moveTo>
                <a:cubicBezTo>
                  <a:pt x="776688" y="32777"/>
                  <a:pt x="1553376" y="-191406"/>
                  <a:pt x="2570070" y="266961"/>
                </a:cubicBezTo>
              </a:path>
            </a:pathLst>
          </a:custGeom>
          <a:ln w="38100" cmpd="sng">
            <a:solidFill>
              <a:schemeClr val="accent6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Constraint</a:t>
            </a:r>
            <a:r>
              <a:rPr lang="fr-FR" b="1" dirty="0"/>
              <a:t> </a:t>
            </a:r>
            <a:r>
              <a:rPr lang="fr-FR" b="1" dirty="0" err="1"/>
              <a:t>assignment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/>
              <a:t>Each</a:t>
            </a:r>
            <a:r>
              <a:rPr lang="fr-FR" sz="2800" dirty="0"/>
              <a:t> line </a:t>
            </a:r>
            <a:r>
              <a:rPr lang="fr-FR" sz="2800" dirty="0" err="1"/>
              <a:t>can</a:t>
            </a:r>
            <a:r>
              <a:rPr lang="fr-FR" sz="2800" dirty="0"/>
              <a:t> </a:t>
            </a:r>
            <a:r>
              <a:rPr lang="fr-FR" sz="2800" dirty="0" err="1"/>
              <a:t>constrain</a:t>
            </a:r>
            <a:r>
              <a:rPr lang="fr-FR" sz="2800" dirty="0"/>
              <a:t> one of 4 </a:t>
            </a:r>
            <a:r>
              <a:rPr lang="fr-FR" sz="2800" dirty="0" err="1"/>
              <a:t>vectors</a:t>
            </a:r>
            <a:endParaRPr lang="fr-FR" sz="2800" dirty="0"/>
          </a:p>
        </p:txBody>
      </p:sp>
      <p:grpSp>
        <p:nvGrpSpPr>
          <p:cNvPr id="40" name="Grouper 39"/>
          <p:cNvGrpSpPr/>
          <p:nvPr/>
        </p:nvGrpSpPr>
        <p:grpSpPr>
          <a:xfrm>
            <a:off x="6919724" y="840058"/>
            <a:ext cx="1164388" cy="988294"/>
            <a:chOff x="3195887" y="1746408"/>
            <a:chExt cx="2029299" cy="1722400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3756168" y="2591384"/>
              <a:ext cx="999197" cy="89037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H="1" flipV="1">
              <a:off x="4097566" y="2154782"/>
              <a:ext cx="316859" cy="93055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3195887" y="2209603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702202" y="2390080"/>
              <a:ext cx="52298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042217" y="1746408"/>
              <a:ext cx="54533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171296" y="2825136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-v</a:t>
              </a:r>
              <a:endParaRPr lang="fr-FR" dirty="0">
                <a:latin typeface="Times"/>
                <a:cs typeface="Times"/>
              </a:endParaRPr>
            </a:p>
          </p:txBody>
        </p:sp>
      </p:grpSp>
      <p:grpSp>
        <p:nvGrpSpPr>
          <p:cNvPr id="88" name="Grouper 87"/>
          <p:cNvGrpSpPr/>
          <p:nvPr/>
        </p:nvGrpSpPr>
        <p:grpSpPr>
          <a:xfrm>
            <a:off x="638595" y="1920256"/>
            <a:ext cx="3225854" cy="3299168"/>
            <a:chOff x="3227024" y="4001940"/>
            <a:chExt cx="1793886" cy="1834656"/>
          </a:xfrm>
        </p:grpSpPr>
        <p:pic>
          <p:nvPicPr>
            <p:cNvPr id="89" name="Image 88" descr="zoom_sketch.png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024" y="4001940"/>
              <a:ext cx="1793886" cy="1834656"/>
            </a:xfrm>
            <a:prstGeom prst="rect">
              <a:avLst/>
            </a:prstGeom>
          </p:spPr>
        </p:pic>
        <p:grpSp>
          <p:nvGrpSpPr>
            <p:cNvPr id="90" name="Grouper 89"/>
            <p:cNvGrpSpPr/>
            <p:nvPr/>
          </p:nvGrpSpPr>
          <p:grpSpPr>
            <a:xfrm>
              <a:off x="3390514" y="4168997"/>
              <a:ext cx="1433260" cy="1433260"/>
              <a:chOff x="3390514" y="4168997"/>
              <a:chExt cx="1433260" cy="1433260"/>
            </a:xfrm>
          </p:grpSpPr>
          <p:sp>
            <p:nvSpPr>
              <p:cNvPr id="91" name="Ellipse 90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7620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2" name="Connecteur droit avec flèche 91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avec flèche 92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avec flèche 93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avec flèche 96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Connecteur droit avec flèche 20"/>
          <p:cNvCxnSpPr/>
          <p:nvPr/>
        </p:nvCxnSpPr>
        <p:spPr>
          <a:xfrm>
            <a:off x="3770770" y="2199527"/>
            <a:ext cx="160127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3804487" y="3807275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3770770" y="2995845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er 57"/>
          <p:cNvGrpSpPr/>
          <p:nvPr/>
        </p:nvGrpSpPr>
        <p:grpSpPr>
          <a:xfrm>
            <a:off x="5575020" y="1704095"/>
            <a:ext cx="955316" cy="993819"/>
            <a:chOff x="6915950" y="1773376"/>
            <a:chExt cx="955316" cy="993819"/>
          </a:xfrm>
        </p:grpSpPr>
        <p:cxnSp>
          <p:nvCxnSpPr>
            <p:cNvPr id="70" name="Connecteur droit avec flèche 69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er 71"/>
            <p:cNvGrpSpPr/>
            <p:nvPr/>
          </p:nvGrpSpPr>
          <p:grpSpPr>
            <a:xfrm>
              <a:off x="6915950" y="1773376"/>
              <a:ext cx="955316" cy="993819"/>
              <a:chOff x="7897788" y="1835413"/>
              <a:chExt cx="955316" cy="993819"/>
            </a:xfrm>
          </p:grpSpPr>
          <p:sp>
            <p:nvSpPr>
              <p:cNvPr id="73" name="ZoneTexte 72"/>
              <p:cNvSpPr txBox="1"/>
              <p:nvPr/>
            </p:nvSpPr>
            <p:spPr>
              <a:xfrm>
                <a:off x="7897788" y="193163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74" name="ZoneTexte 73"/>
              <p:cNvSpPr txBox="1"/>
              <p:nvPr/>
            </p:nvSpPr>
            <p:spPr>
              <a:xfrm>
                <a:off x="8540198" y="231710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75" name="ZoneTexte 74"/>
              <p:cNvSpPr txBox="1"/>
              <p:nvPr/>
            </p:nvSpPr>
            <p:spPr>
              <a:xfrm>
                <a:off x="8329338" y="183541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76" name="ZoneTexte 75"/>
              <p:cNvSpPr txBox="1"/>
              <p:nvPr/>
            </p:nvSpPr>
            <p:spPr>
              <a:xfrm>
                <a:off x="8031436" y="242912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77" name="Connecteur droit avec flèche 76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necteur droit avec flèche 77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necteur droit avec flèche 78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er 79"/>
          <p:cNvGrpSpPr/>
          <p:nvPr/>
        </p:nvGrpSpPr>
        <p:grpSpPr>
          <a:xfrm>
            <a:off x="5593834" y="2470172"/>
            <a:ext cx="961352" cy="993679"/>
            <a:chOff x="6912121" y="1786834"/>
            <a:chExt cx="961352" cy="993679"/>
          </a:xfrm>
        </p:grpSpPr>
        <p:cxnSp>
          <p:nvCxnSpPr>
            <p:cNvPr id="81" name="Connecteur droit avec flèche 80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er 81"/>
            <p:cNvGrpSpPr/>
            <p:nvPr/>
          </p:nvGrpSpPr>
          <p:grpSpPr>
            <a:xfrm>
              <a:off x="6912121" y="1786834"/>
              <a:ext cx="961352" cy="993679"/>
              <a:chOff x="7893959" y="1848871"/>
              <a:chExt cx="961352" cy="993679"/>
            </a:xfrm>
          </p:grpSpPr>
          <p:sp>
            <p:nvSpPr>
              <p:cNvPr id="83" name="ZoneTexte 82"/>
              <p:cNvSpPr txBox="1"/>
              <p:nvPr/>
            </p:nvSpPr>
            <p:spPr>
              <a:xfrm>
                <a:off x="7893959" y="193589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84" name="ZoneTexte 83"/>
              <p:cNvSpPr txBox="1"/>
              <p:nvPr/>
            </p:nvSpPr>
            <p:spPr>
              <a:xfrm>
                <a:off x="8542405" y="230899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85" name="ZoneTexte 84"/>
              <p:cNvSpPr txBox="1"/>
              <p:nvPr/>
            </p:nvSpPr>
            <p:spPr>
              <a:xfrm>
                <a:off x="8349117" y="1848871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86" name="ZoneTexte 85"/>
              <p:cNvSpPr txBox="1"/>
              <p:nvPr/>
            </p:nvSpPr>
            <p:spPr>
              <a:xfrm>
                <a:off x="8055504" y="2442440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87" name="Connecteur droit avec flèche 86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avec flèche 97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avec flèche 98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er 99"/>
          <p:cNvGrpSpPr/>
          <p:nvPr/>
        </p:nvGrpSpPr>
        <p:grpSpPr>
          <a:xfrm>
            <a:off x="5666125" y="3264965"/>
            <a:ext cx="925181" cy="974960"/>
            <a:chOff x="6970661" y="1782585"/>
            <a:chExt cx="925181" cy="974960"/>
          </a:xfrm>
        </p:grpSpPr>
        <p:cxnSp>
          <p:nvCxnSpPr>
            <p:cNvPr id="101" name="Connecteur droit avec flèche 100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er 101"/>
            <p:cNvGrpSpPr/>
            <p:nvPr/>
          </p:nvGrpSpPr>
          <p:grpSpPr>
            <a:xfrm>
              <a:off x="6970661" y="1782585"/>
              <a:ext cx="925181" cy="974960"/>
              <a:chOff x="7952499" y="1844622"/>
              <a:chExt cx="925181" cy="974960"/>
            </a:xfrm>
          </p:grpSpPr>
          <p:sp>
            <p:nvSpPr>
              <p:cNvPr id="103" name="ZoneTexte 102"/>
              <p:cNvSpPr txBox="1"/>
              <p:nvPr/>
            </p:nvSpPr>
            <p:spPr>
              <a:xfrm>
                <a:off x="8051997" y="241947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04" name="ZoneTexte 103"/>
              <p:cNvSpPr txBox="1"/>
              <p:nvPr/>
            </p:nvSpPr>
            <p:spPr>
              <a:xfrm>
                <a:off x="8373518" y="18446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05" name="ZoneTexte 104"/>
              <p:cNvSpPr txBox="1"/>
              <p:nvPr/>
            </p:nvSpPr>
            <p:spPr>
              <a:xfrm>
                <a:off x="7952499" y="194762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06" name="ZoneTexte 105"/>
              <p:cNvSpPr txBox="1"/>
              <p:nvPr/>
            </p:nvSpPr>
            <p:spPr>
              <a:xfrm>
                <a:off x="8479364" y="228466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07" name="Connecteur droit avec flèche 106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0000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avec flèche 108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0000FF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0935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61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Constraint</a:t>
            </a:r>
            <a:r>
              <a:rPr lang="fr-FR" b="1" dirty="0"/>
              <a:t> </a:t>
            </a:r>
            <a:r>
              <a:rPr lang="fr-FR" b="1" dirty="0" err="1"/>
              <a:t>assignment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/>
              <a:t>Each</a:t>
            </a:r>
            <a:r>
              <a:rPr lang="fr-FR" sz="2800" dirty="0"/>
              <a:t> line </a:t>
            </a:r>
            <a:r>
              <a:rPr lang="fr-FR" sz="2800" dirty="0" err="1"/>
              <a:t>can</a:t>
            </a:r>
            <a:r>
              <a:rPr lang="fr-FR" sz="2800" dirty="0"/>
              <a:t> </a:t>
            </a:r>
            <a:r>
              <a:rPr lang="fr-FR" sz="2800" dirty="0" err="1"/>
              <a:t>constrain</a:t>
            </a:r>
            <a:r>
              <a:rPr lang="fr-FR" sz="2800" dirty="0"/>
              <a:t> one of 4 </a:t>
            </a:r>
            <a:r>
              <a:rPr lang="fr-FR" sz="2800" dirty="0" err="1"/>
              <a:t>vectors</a:t>
            </a:r>
            <a:endParaRPr lang="fr-FR" sz="2800" dirty="0"/>
          </a:p>
        </p:txBody>
      </p:sp>
      <p:grpSp>
        <p:nvGrpSpPr>
          <p:cNvPr id="40" name="Grouper 39"/>
          <p:cNvGrpSpPr/>
          <p:nvPr/>
        </p:nvGrpSpPr>
        <p:grpSpPr>
          <a:xfrm>
            <a:off x="6919724" y="840058"/>
            <a:ext cx="1164388" cy="988294"/>
            <a:chOff x="3195887" y="1746408"/>
            <a:chExt cx="2029299" cy="1722400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3756168" y="2591384"/>
              <a:ext cx="999197" cy="89037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H="1" flipV="1">
              <a:off x="4097566" y="2154782"/>
              <a:ext cx="316859" cy="93055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3195887" y="2209603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702202" y="2390080"/>
              <a:ext cx="52298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042217" y="1746408"/>
              <a:ext cx="54533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171296" y="2825136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-v</a:t>
              </a:r>
              <a:endParaRPr lang="fr-FR" dirty="0">
                <a:latin typeface="Times"/>
                <a:cs typeface="Times"/>
              </a:endParaRPr>
            </a:p>
          </p:txBody>
        </p:sp>
      </p:grpSp>
      <p:grpSp>
        <p:nvGrpSpPr>
          <p:cNvPr id="88" name="Grouper 87"/>
          <p:cNvGrpSpPr/>
          <p:nvPr/>
        </p:nvGrpSpPr>
        <p:grpSpPr>
          <a:xfrm>
            <a:off x="638595" y="1920256"/>
            <a:ext cx="3225854" cy="3299168"/>
            <a:chOff x="3227024" y="4001940"/>
            <a:chExt cx="1793886" cy="1834656"/>
          </a:xfrm>
        </p:grpSpPr>
        <p:pic>
          <p:nvPicPr>
            <p:cNvPr id="89" name="Image 88" descr="zoom_sketch.png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024" y="4001940"/>
              <a:ext cx="1793886" cy="1834656"/>
            </a:xfrm>
            <a:prstGeom prst="rect">
              <a:avLst/>
            </a:prstGeom>
          </p:spPr>
        </p:pic>
        <p:grpSp>
          <p:nvGrpSpPr>
            <p:cNvPr id="90" name="Grouper 89"/>
            <p:cNvGrpSpPr/>
            <p:nvPr/>
          </p:nvGrpSpPr>
          <p:grpSpPr>
            <a:xfrm>
              <a:off x="3390514" y="4168997"/>
              <a:ext cx="1433260" cy="1433260"/>
              <a:chOff x="3390514" y="4168997"/>
              <a:chExt cx="1433260" cy="1433260"/>
            </a:xfrm>
          </p:grpSpPr>
          <p:sp>
            <p:nvSpPr>
              <p:cNvPr id="91" name="Ellipse 90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7620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2" name="Connecteur droit avec flèche 91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avec flèche 92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avec flèche 93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avec flèche 96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Connecteur droit avec flèche 20"/>
          <p:cNvCxnSpPr/>
          <p:nvPr/>
        </p:nvCxnSpPr>
        <p:spPr>
          <a:xfrm>
            <a:off x="3770770" y="2199527"/>
            <a:ext cx="160127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3804487" y="3807275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798647" y="4644020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3770770" y="2995845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er 81"/>
          <p:cNvGrpSpPr/>
          <p:nvPr/>
        </p:nvGrpSpPr>
        <p:grpSpPr>
          <a:xfrm>
            <a:off x="5575020" y="1704095"/>
            <a:ext cx="955316" cy="993819"/>
            <a:chOff x="6915950" y="1773376"/>
            <a:chExt cx="955316" cy="993819"/>
          </a:xfrm>
        </p:grpSpPr>
        <p:cxnSp>
          <p:nvCxnSpPr>
            <p:cNvPr id="83" name="Connecteur droit avec flèche 82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er 83"/>
            <p:cNvGrpSpPr/>
            <p:nvPr/>
          </p:nvGrpSpPr>
          <p:grpSpPr>
            <a:xfrm>
              <a:off x="6915950" y="1773376"/>
              <a:ext cx="955316" cy="993819"/>
              <a:chOff x="7897788" y="1835413"/>
              <a:chExt cx="955316" cy="993819"/>
            </a:xfrm>
          </p:grpSpPr>
          <p:sp>
            <p:nvSpPr>
              <p:cNvPr id="85" name="ZoneTexte 84"/>
              <p:cNvSpPr txBox="1"/>
              <p:nvPr/>
            </p:nvSpPr>
            <p:spPr>
              <a:xfrm>
                <a:off x="7897788" y="193163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86" name="ZoneTexte 85"/>
              <p:cNvSpPr txBox="1"/>
              <p:nvPr/>
            </p:nvSpPr>
            <p:spPr>
              <a:xfrm>
                <a:off x="8540198" y="231710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87" name="ZoneTexte 86"/>
              <p:cNvSpPr txBox="1"/>
              <p:nvPr/>
            </p:nvSpPr>
            <p:spPr>
              <a:xfrm>
                <a:off x="8329338" y="183541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98" name="ZoneTexte 97"/>
              <p:cNvSpPr txBox="1"/>
              <p:nvPr/>
            </p:nvSpPr>
            <p:spPr>
              <a:xfrm>
                <a:off x="8031436" y="242912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99" name="Connecteur droit avec flèche 98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99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eur droit avec flèche 100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Grouper 101"/>
          <p:cNvGrpSpPr/>
          <p:nvPr/>
        </p:nvGrpSpPr>
        <p:grpSpPr>
          <a:xfrm>
            <a:off x="5593834" y="2470172"/>
            <a:ext cx="961352" cy="993679"/>
            <a:chOff x="6912121" y="1786834"/>
            <a:chExt cx="961352" cy="993679"/>
          </a:xfrm>
        </p:grpSpPr>
        <p:cxnSp>
          <p:nvCxnSpPr>
            <p:cNvPr id="103" name="Connecteur droit avec flèche 102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er 103"/>
            <p:cNvGrpSpPr/>
            <p:nvPr/>
          </p:nvGrpSpPr>
          <p:grpSpPr>
            <a:xfrm>
              <a:off x="6912121" y="1786834"/>
              <a:ext cx="961352" cy="993679"/>
              <a:chOff x="7893959" y="1848871"/>
              <a:chExt cx="961352" cy="993679"/>
            </a:xfrm>
          </p:grpSpPr>
          <p:sp>
            <p:nvSpPr>
              <p:cNvPr id="105" name="ZoneTexte 104"/>
              <p:cNvSpPr txBox="1"/>
              <p:nvPr/>
            </p:nvSpPr>
            <p:spPr>
              <a:xfrm>
                <a:off x="7893959" y="193589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06" name="ZoneTexte 105"/>
              <p:cNvSpPr txBox="1"/>
              <p:nvPr/>
            </p:nvSpPr>
            <p:spPr>
              <a:xfrm>
                <a:off x="8542405" y="230899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07" name="ZoneTexte 106"/>
              <p:cNvSpPr txBox="1"/>
              <p:nvPr/>
            </p:nvSpPr>
            <p:spPr>
              <a:xfrm>
                <a:off x="8349117" y="1848871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08" name="ZoneTexte 107"/>
              <p:cNvSpPr txBox="1"/>
              <p:nvPr/>
            </p:nvSpPr>
            <p:spPr>
              <a:xfrm>
                <a:off x="8055504" y="2442440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09" name="Connecteur droit avec flèche 108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avec flèche 109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110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2" name="Grouper 131"/>
          <p:cNvGrpSpPr/>
          <p:nvPr/>
        </p:nvGrpSpPr>
        <p:grpSpPr>
          <a:xfrm>
            <a:off x="5666125" y="3264965"/>
            <a:ext cx="925181" cy="974960"/>
            <a:chOff x="6970661" y="1782585"/>
            <a:chExt cx="925181" cy="974960"/>
          </a:xfrm>
        </p:grpSpPr>
        <p:cxnSp>
          <p:nvCxnSpPr>
            <p:cNvPr id="133" name="Connecteur droit avec flèche 132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er 133"/>
            <p:cNvGrpSpPr/>
            <p:nvPr/>
          </p:nvGrpSpPr>
          <p:grpSpPr>
            <a:xfrm>
              <a:off x="6970661" y="1782585"/>
              <a:ext cx="925181" cy="974960"/>
              <a:chOff x="7952499" y="1844622"/>
              <a:chExt cx="925181" cy="974960"/>
            </a:xfrm>
          </p:grpSpPr>
          <p:sp>
            <p:nvSpPr>
              <p:cNvPr id="135" name="ZoneTexte 134"/>
              <p:cNvSpPr txBox="1"/>
              <p:nvPr/>
            </p:nvSpPr>
            <p:spPr>
              <a:xfrm>
                <a:off x="8051997" y="241947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36" name="ZoneTexte 135"/>
              <p:cNvSpPr txBox="1"/>
              <p:nvPr/>
            </p:nvSpPr>
            <p:spPr>
              <a:xfrm>
                <a:off x="8373518" y="18446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37" name="ZoneTexte 136"/>
              <p:cNvSpPr txBox="1"/>
              <p:nvPr/>
            </p:nvSpPr>
            <p:spPr>
              <a:xfrm>
                <a:off x="7952499" y="194762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38" name="ZoneTexte 137"/>
              <p:cNvSpPr txBox="1"/>
              <p:nvPr/>
            </p:nvSpPr>
            <p:spPr>
              <a:xfrm>
                <a:off x="8479364" y="228466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39" name="Connecteur droit avec flèche 138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eur droit avec flèche 139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0000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cteur droit avec flèche 140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0000FF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er 151"/>
          <p:cNvGrpSpPr/>
          <p:nvPr/>
        </p:nvGrpSpPr>
        <p:grpSpPr>
          <a:xfrm>
            <a:off x="5679452" y="4059418"/>
            <a:ext cx="925181" cy="974960"/>
            <a:chOff x="6970661" y="1782585"/>
            <a:chExt cx="925181" cy="974960"/>
          </a:xfrm>
        </p:grpSpPr>
        <p:cxnSp>
          <p:nvCxnSpPr>
            <p:cNvPr id="153" name="Connecteur droit avec flèche 152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er 153"/>
            <p:cNvGrpSpPr/>
            <p:nvPr/>
          </p:nvGrpSpPr>
          <p:grpSpPr>
            <a:xfrm>
              <a:off x="6970661" y="1782585"/>
              <a:ext cx="925181" cy="974960"/>
              <a:chOff x="7952499" y="1844622"/>
              <a:chExt cx="925181" cy="974960"/>
            </a:xfrm>
          </p:grpSpPr>
          <p:sp>
            <p:nvSpPr>
              <p:cNvPr id="155" name="ZoneTexte 154"/>
              <p:cNvSpPr txBox="1"/>
              <p:nvPr/>
            </p:nvSpPr>
            <p:spPr>
              <a:xfrm>
                <a:off x="8051997" y="241947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56" name="ZoneTexte 155"/>
              <p:cNvSpPr txBox="1"/>
              <p:nvPr/>
            </p:nvSpPr>
            <p:spPr>
              <a:xfrm>
                <a:off x="8373518" y="18446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57" name="ZoneTexte 156"/>
              <p:cNvSpPr txBox="1"/>
              <p:nvPr/>
            </p:nvSpPr>
            <p:spPr>
              <a:xfrm>
                <a:off x="7952499" y="194762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58" name="ZoneTexte 157"/>
              <p:cNvSpPr txBox="1"/>
              <p:nvPr/>
            </p:nvSpPr>
            <p:spPr>
              <a:xfrm>
                <a:off x="8479364" y="228466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59" name="Connecteur droit avec flèche 158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avec flèche 159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0000FF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cteur droit avec flèche 160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0000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730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62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Constraint</a:t>
            </a:r>
            <a:r>
              <a:rPr lang="fr-FR" b="1" dirty="0"/>
              <a:t> </a:t>
            </a:r>
            <a:r>
              <a:rPr lang="fr-FR" b="1" dirty="0" err="1"/>
              <a:t>assignment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/>
              <a:t>Each</a:t>
            </a:r>
            <a:r>
              <a:rPr lang="fr-FR" sz="2800" dirty="0"/>
              <a:t> line </a:t>
            </a:r>
            <a:r>
              <a:rPr lang="fr-FR" sz="2800" dirty="0" err="1"/>
              <a:t>can</a:t>
            </a:r>
            <a:r>
              <a:rPr lang="fr-FR" sz="2800" dirty="0"/>
              <a:t> </a:t>
            </a:r>
            <a:r>
              <a:rPr lang="fr-FR" sz="2800" dirty="0" err="1"/>
              <a:t>constrain</a:t>
            </a:r>
            <a:r>
              <a:rPr lang="fr-FR" sz="2800" dirty="0"/>
              <a:t> one of 4 </a:t>
            </a:r>
            <a:r>
              <a:rPr lang="fr-FR" sz="2800" dirty="0" err="1"/>
              <a:t>vectors</a:t>
            </a:r>
            <a:endParaRPr lang="fr-FR" sz="2800" dirty="0"/>
          </a:p>
        </p:txBody>
      </p:sp>
      <p:grpSp>
        <p:nvGrpSpPr>
          <p:cNvPr id="40" name="Grouper 39"/>
          <p:cNvGrpSpPr/>
          <p:nvPr/>
        </p:nvGrpSpPr>
        <p:grpSpPr>
          <a:xfrm>
            <a:off x="6919724" y="840058"/>
            <a:ext cx="1164388" cy="988294"/>
            <a:chOff x="3195887" y="1746408"/>
            <a:chExt cx="2029299" cy="1722400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3756168" y="2591384"/>
              <a:ext cx="999197" cy="89037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H="1" flipV="1">
              <a:off x="4097566" y="2154782"/>
              <a:ext cx="316859" cy="93055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3195887" y="2209603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702202" y="2390080"/>
              <a:ext cx="52298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042217" y="1746408"/>
              <a:ext cx="54533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171296" y="2825136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-v</a:t>
              </a:r>
              <a:endParaRPr lang="fr-FR" dirty="0">
                <a:latin typeface="Times"/>
                <a:cs typeface="Times"/>
              </a:endParaRPr>
            </a:p>
          </p:txBody>
        </p:sp>
      </p:grpSp>
      <p:sp>
        <p:nvSpPr>
          <p:cNvPr id="83" name="Forme libre 82"/>
          <p:cNvSpPr/>
          <p:nvPr/>
        </p:nvSpPr>
        <p:spPr>
          <a:xfrm rot="5400000">
            <a:off x="6472731" y="2686546"/>
            <a:ext cx="568946" cy="90324"/>
          </a:xfrm>
          <a:custGeom>
            <a:avLst/>
            <a:gdLst>
              <a:gd name="connsiteX0" fmla="*/ 0 w 568686"/>
              <a:gd name="connsiteY0" fmla="*/ 90283 h 90283"/>
              <a:gd name="connsiteX1" fmla="*/ 568686 w 568686"/>
              <a:gd name="connsiteY1" fmla="*/ 90283 h 9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686" h="90283">
                <a:moveTo>
                  <a:pt x="0" y="90283"/>
                </a:moveTo>
                <a:cubicBezTo>
                  <a:pt x="154019" y="12095"/>
                  <a:pt x="308038" y="-66092"/>
                  <a:pt x="568686" y="90283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Forme libre 84"/>
          <p:cNvSpPr/>
          <p:nvPr/>
        </p:nvSpPr>
        <p:spPr>
          <a:xfrm rot="5400000">
            <a:off x="6475507" y="3493465"/>
            <a:ext cx="568946" cy="90324"/>
          </a:xfrm>
          <a:custGeom>
            <a:avLst/>
            <a:gdLst>
              <a:gd name="connsiteX0" fmla="*/ 0 w 568686"/>
              <a:gd name="connsiteY0" fmla="*/ 90283 h 90283"/>
              <a:gd name="connsiteX1" fmla="*/ 568686 w 568686"/>
              <a:gd name="connsiteY1" fmla="*/ 90283 h 9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686" h="90283">
                <a:moveTo>
                  <a:pt x="0" y="90283"/>
                </a:moveTo>
                <a:cubicBezTo>
                  <a:pt x="154019" y="12095"/>
                  <a:pt x="308038" y="-66092"/>
                  <a:pt x="568686" y="90283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Forme libre 86"/>
          <p:cNvSpPr/>
          <p:nvPr/>
        </p:nvSpPr>
        <p:spPr>
          <a:xfrm rot="5400000">
            <a:off x="6477844" y="4328818"/>
            <a:ext cx="568946" cy="90324"/>
          </a:xfrm>
          <a:custGeom>
            <a:avLst/>
            <a:gdLst>
              <a:gd name="connsiteX0" fmla="*/ 0 w 568686"/>
              <a:gd name="connsiteY0" fmla="*/ 90283 h 90283"/>
              <a:gd name="connsiteX1" fmla="*/ 568686 w 568686"/>
              <a:gd name="connsiteY1" fmla="*/ 90283 h 9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686" h="90283">
                <a:moveTo>
                  <a:pt x="0" y="90283"/>
                </a:moveTo>
                <a:cubicBezTo>
                  <a:pt x="154019" y="12095"/>
                  <a:pt x="308038" y="-66092"/>
                  <a:pt x="568686" y="90283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924975" y="2690594"/>
            <a:ext cx="187408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Transition</a:t>
            </a:r>
            <a:br>
              <a:rPr lang="en-US" sz="2400" dirty="0" smtClean="0"/>
            </a:br>
            <a:r>
              <a:rPr lang="en-US" sz="2400" dirty="0" smtClean="0"/>
              <a:t>function</a:t>
            </a:r>
            <a:br>
              <a:rPr lang="en-US" sz="2400" dirty="0" smtClean="0"/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Ray et al. 2006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8" name="Grouper 87"/>
          <p:cNvGrpSpPr/>
          <p:nvPr/>
        </p:nvGrpSpPr>
        <p:grpSpPr>
          <a:xfrm>
            <a:off x="638595" y="1920256"/>
            <a:ext cx="3225854" cy="3299168"/>
            <a:chOff x="3227024" y="4001940"/>
            <a:chExt cx="1793886" cy="1834656"/>
          </a:xfrm>
        </p:grpSpPr>
        <p:pic>
          <p:nvPicPr>
            <p:cNvPr id="89" name="Image 88" descr="zoom_sketch.png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024" y="4001940"/>
              <a:ext cx="1793886" cy="1834656"/>
            </a:xfrm>
            <a:prstGeom prst="rect">
              <a:avLst/>
            </a:prstGeom>
          </p:spPr>
        </p:pic>
        <p:grpSp>
          <p:nvGrpSpPr>
            <p:cNvPr id="90" name="Grouper 89"/>
            <p:cNvGrpSpPr/>
            <p:nvPr/>
          </p:nvGrpSpPr>
          <p:grpSpPr>
            <a:xfrm>
              <a:off x="3390514" y="4168997"/>
              <a:ext cx="1433260" cy="1433260"/>
              <a:chOff x="3390514" y="4168997"/>
              <a:chExt cx="1433260" cy="1433260"/>
            </a:xfrm>
          </p:grpSpPr>
          <p:sp>
            <p:nvSpPr>
              <p:cNvPr id="91" name="Ellipse 90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7620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2" name="Connecteur droit avec flèche 91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avec flèche 92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avec flèche 93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avec flèche 96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Connecteur droit avec flèche 20"/>
          <p:cNvCxnSpPr/>
          <p:nvPr/>
        </p:nvCxnSpPr>
        <p:spPr>
          <a:xfrm>
            <a:off x="3770770" y="2199527"/>
            <a:ext cx="160127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3804487" y="3807275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798647" y="4644020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3770770" y="2995845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er 81"/>
          <p:cNvGrpSpPr/>
          <p:nvPr/>
        </p:nvGrpSpPr>
        <p:grpSpPr>
          <a:xfrm>
            <a:off x="5575020" y="1704095"/>
            <a:ext cx="955316" cy="993819"/>
            <a:chOff x="6915950" y="1773376"/>
            <a:chExt cx="955316" cy="993819"/>
          </a:xfrm>
        </p:grpSpPr>
        <p:cxnSp>
          <p:nvCxnSpPr>
            <p:cNvPr id="84" name="Connecteur droit avec flèche 83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er 85"/>
            <p:cNvGrpSpPr/>
            <p:nvPr/>
          </p:nvGrpSpPr>
          <p:grpSpPr>
            <a:xfrm>
              <a:off x="6915950" y="1773376"/>
              <a:ext cx="955316" cy="993819"/>
              <a:chOff x="7897788" y="1835413"/>
              <a:chExt cx="955316" cy="993819"/>
            </a:xfrm>
          </p:grpSpPr>
          <p:sp>
            <p:nvSpPr>
              <p:cNvPr id="98" name="ZoneTexte 97"/>
              <p:cNvSpPr txBox="1"/>
              <p:nvPr/>
            </p:nvSpPr>
            <p:spPr>
              <a:xfrm>
                <a:off x="7897788" y="193163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99" name="ZoneTexte 98"/>
              <p:cNvSpPr txBox="1"/>
              <p:nvPr/>
            </p:nvSpPr>
            <p:spPr>
              <a:xfrm>
                <a:off x="8540198" y="231710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00" name="ZoneTexte 99"/>
              <p:cNvSpPr txBox="1"/>
              <p:nvPr/>
            </p:nvSpPr>
            <p:spPr>
              <a:xfrm>
                <a:off x="8329338" y="183541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01" name="ZoneTexte 100"/>
              <p:cNvSpPr txBox="1"/>
              <p:nvPr/>
            </p:nvSpPr>
            <p:spPr>
              <a:xfrm>
                <a:off x="8031436" y="242912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02" name="Connecteur droit avec flèche 101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avec flèche 102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avec flèche 103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er 104"/>
          <p:cNvGrpSpPr/>
          <p:nvPr/>
        </p:nvGrpSpPr>
        <p:grpSpPr>
          <a:xfrm>
            <a:off x="5593834" y="2470172"/>
            <a:ext cx="961352" cy="993679"/>
            <a:chOff x="6912121" y="1786834"/>
            <a:chExt cx="961352" cy="993679"/>
          </a:xfrm>
        </p:grpSpPr>
        <p:cxnSp>
          <p:nvCxnSpPr>
            <p:cNvPr id="106" name="Connecteur droit avec flèche 105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er 106"/>
            <p:cNvGrpSpPr/>
            <p:nvPr/>
          </p:nvGrpSpPr>
          <p:grpSpPr>
            <a:xfrm>
              <a:off x="6912121" y="1786834"/>
              <a:ext cx="961352" cy="993679"/>
              <a:chOff x="7893959" y="1848871"/>
              <a:chExt cx="961352" cy="993679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7893959" y="193589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09" name="ZoneTexte 108"/>
              <p:cNvSpPr txBox="1"/>
              <p:nvPr/>
            </p:nvSpPr>
            <p:spPr>
              <a:xfrm>
                <a:off x="8542405" y="230899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10" name="ZoneTexte 109"/>
              <p:cNvSpPr txBox="1"/>
              <p:nvPr/>
            </p:nvSpPr>
            <p:spPr>
              <a:xfrm>
                <a:off x="8349117" y="1848871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11" name="ZoneTexte 110"/>
              <p:cNvSpPr txBox="1"/>
              <p:nvPr/>
            </p:nvSpPr>
            <p:spPr>
              <a:xfrm>
                <a:off x="8055504" y="2442440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12" name="Connecteur droit avec flèche 111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avec flèche 112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avec flèche 113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Grouper 144"/>
          <p:cNvGrpSpPr/>
          <p:nvPr/>
        </p:nvGrpSpPr>
        <p:grpSpPr>
          <a:xfrm>
            <a:off x="5666125" y="3264965"/>
            <a:ext cx="925181" cy="974960"/>
            <a:chOff x="6970661" y="1782585"/>
            <a:chExt cx="925181" cy="974960"/>
          </a:xfrm>
        </p:grpSpPr>
        <p:cxnSp>
          <p:nvCxnSpPr>
            <p:cNvPr id="146" name="Connecteur droit avec flèche 145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er 146"/>
            <p:cNvGrpSpPr/>
            <p:nvPr/>
          </p:nvGrpSpPr>
          <p:grpSpPr>
            <a:xfrm>
              <a:off x="6970661" y="1782585"/>
              <a:ext cx="925181" cy="974960"/>
              <a:chOff x="7952499" y="1844622"/>
              <a:chExt cx="925181" cy="974960"/>
            </a:xfrm>
          </p:grpSpPr>
          <p:sp>
            <p:nvSpPr>
              <p:cNvPr id="148" name="ZoneTexte 147"/>
              <p:cNvSpPr txBox="1"/>
              <p:nvPr/>
            </p:nvSpPr>
            <p:spPr>
              <a:xfrm>
                <a:off x="8051997" y="241947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49" name="ZoneTexte 148"/>
              <p:cNvSpPr txBox="1"/>
              <p:nvPr/>
            </p:nvSpPr>
            <p:spPr>
              <a:xfrm>
                <a:off x="8373518" y="18446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50" name="ZoneTexte 149"/>
              <p:cNvSpPr txBox="1"/>
              <p:nvPr/>
            </p:nvSpPr>
            <p:spPr>
              <a:xfrm>
                <a:off x="7952499" y="194762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51" name="ZoneTexte 150"/>
              <p:cNvSpPr txBox="1"/>
              <p:nvPr/>
            </p:nvSpPr>
            <p:spPr>
              <a:xfrm>
                <a:off x="8479364" y="228466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52" name="Connecteur droit avec flèche 151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Connecteur droit avec flèche 152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0000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0000FF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" name="Grouper 154"/>
          <p:cNvGrpSpPr/>
          <p:nvPr/>
        </p:nvGrpSpPr>
        <p:grpSpPr>
          <a:xfrm>
            <a:off x="5679452" y="4059418"/>
            <a:ext cx="925181" cy="974960"/>
            <a:chOff x="6970661" y="1782585"/>
            <a:chExt cx="925181" cy="974960"/>
          </a:xfrm>
        </p:grpSpPr>
        <p:cxnSp>
          <p:nvCxnSpPr>
            <p:cNvPr id="156" name="Connecteur droit avec flèche 155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er 156"/>
            <p:cNvGrpSpPr/>
            <p:nvPr/>
          </p:nvGrpSpPr>
          <p:grpSpPr>
            <a:xfrm>
              <a:off x="6970661" y="1782585"/>
              <a:ext cx="925181" cy="974960"/>
              <a:chOff x="7952499" y="1844622"/>
              <a:chExt cx="925181" cy="974960"/>
            </a:xfrm>
          </p:grpSpPr>
          <p:sp>
            <p:nvSpPr>
              <p:cNvPr id="158" name="ZoneTexte 157"/>
              <p:cNvSpPr txBox="1"/>
              <p:nvPr/>
            </p:nvSpPr>
            <p:spPr>
              <a:xfrm>
                <a:off x="8051997" y="241947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59" name="ZoneTexte 158"/>
              <p:cNvSpPr txBox="1"/>
              <p:nvPr/>
            </p:nvSpPr>
            <p:spPr>
              <a:xfrm>
                <a:off x="8373518" y="18446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60" name="ZoneTexte 159"/>
              <p:cNvSpPr txBox="1"/>
              <p:nvPr/>
            </p:nvSpPr>
            <p:spPr>
              <a:xfrm>
                <a:off x="7952499" y="194762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61" name="ZoneTexte 160"/>
              <p:cNvSpPr txBox="1"/>
              <p:nvPr/>
            </p:nvSpPr>
            <p:spPr>
              <a:xfrm>
                <a:off x="8479364" y="228466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62" name="Connecteur droit avec flèche 161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cteur droit avec flèche 162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0000FF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cteur droit avec flèche 163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0000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1299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63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Constraint</a:t>
            </a:r>
            <a:r>
              <a:rPr lang="fr-FR" b="1" dirty="0"/>
              <a:t> </a:t>
            </a:r>
            <a:r>
              <a:rPr lang="fr-FR" b="1" dirty="0" err="1"/>
              <a:t>assignment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/>
              <a:t>Each</a:t>
            </a:r>
            <a:r>
              <a:rPr lang="fr-FR" sz="2800" dirty="0"/>
              <a:t> line </a:t>
            </a:r>
            <a:r>
              <a:rPr lang="fr-FR" sz="2800" dirty="0" err="1"/>
              <a:t>can</a:t>
            </a:r>
            <a:r>
              <a:rPr lang="fr-FR" sz="2800" dirty="0"/>
              <a:t> </a:t>
            </a:r>
            <a:r>
              <a:rPr lang="fr-FR" sz="2800" dirty="0" err="1"/>
              <a:t>constrain</a:t>
            </a:r>
            <a:r>
              <a:rPr lang="fr-FR" sz="2800" dirty="0"/>
              <a:t> one of 4 </a:t>
            </a:r>
            <a:r>
              <a:rPr lang="fr-FR" sz="2800" dirty="0" err="1"/>
              <a:t>vectors</a:t>
            </a:r>
            <a:endParaRPr lang="fr-FR" sz="2800" dirty="0"/>
          </a:p>
        </p:txBody>
      </p:sp>
      <p:grpSp>
        <p:nvGrpSpPr>
          <p:cNvPr id="40" name="Grouper 39"/>
          <p:cNvGrpSpPr/>
          <p:nvPr/>
        </p:nvGrpSpPr>
        <p:grpSpPr>
          <a:xfrm>
            <a:off x="6919724" y="840058"/>
            <a:ext cx="1164388" cy="988294"/>
            <a:chOff x="3195887" y="1746408"/>
            <a:chExt cx="2029299" cy="1722400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3756168" y="2591384"/>
              <a:ext cx="999197" cy="89037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/>
            <p:nvPr/>
          </p:nvCxnSpPr>
          <p:spPr>
            <a:xfrm flipH="1" flipV="1">
              <a:off x="4097566" y="2154782"/>
              <a:ext cx="316859" cy="930553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3195887" y="2209603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702202" y="2390080"/>
              <a:ext cx="52298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u</a:t>
              </a:r>
              <a:endParaRPr lang="fr-FR" dirty="0">
                <a:latin typeface="Times"/>
                <a:cs typeface="Times"/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042217" y="1746408"/>
              <a:ext cx="545334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171296" y="2825136"/>
              <a:ext cx="657082" cy="643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imes"/>
                  <a:cs typeface="Times"/>
                </a:rPr>
                <a:t>-v</a:t>
              </a:r>
              <a:endParaRPr lang="fr-FR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5575020" y="1704095"/>
            <a:ext cx="955316" cy="993819"/>
            <a:chOff x="6915950" y="1773376"/>
            <a:chExt cx="955316" cy="993819"/>
          </a:xfrm>
        </p:grpSpPr>
        <p:cxnSp>
          <p:nvCxnSpPr>
            <p:cNvPr id="24" name="Connecteur droit avec flèche 23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er 24"/>
            <p:cNvGrpSpPr/>
            <p:nvPr/>
          </p:nvGrpSpPr>
          <p:grpSpPr>
            <a:xfrm>
              <a:off x="6915950" y="1773376"/>
              <a:ext cx="955316" cy="993819"/>
              <a:chOff x="7897788" y="1835413"/>
              <a:chExt cx="955316" cy="993819"/>
            </a:xfrm>
          </p:grpSpPr>
          <p:sp>
            <p:nvSpPr>
              <p:cNvPr id="26" name="ZoneTexte 25"/>
              <p:cNvSpPr txBox="1"/>
              <p:nvPr/>
            </p:nvSpPr>
            <p:spPr>
              <a:xfrm>
                <a:off x="7897788" y="193163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>
                <a:off x="8540198" y="231710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8329338" y="183541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8031436" y="242912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30" name="Connecteur droit avec flèche 29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avec flèche 30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er 32"/>
          <p:cNvGrpSpPr/>
          <p:nvPr/>
        </p:nvGrpSpPr>
        <p:grpSpPr>
          <a:xfrm>
            <a:off x="5593834" y="2470172"/>
            <a:ext cx="961352" cy="993679"/>
            <a:chOff x="6912121" y="1786834"/>
            <a:chExt cx="961352" cy="993679"/>
          </a:xfrm>
        </p:grpSpPr>
        <p:cxnSp>
          <p:nvCxnSpPr>
            <p:cNvPr id="35" name="Connecteur droit avec flèche 34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19050" cmpd="sng">
              <a:solidFill>
                <a:srgbClr val="0015FF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er 49"/>
            <p:cNvGrpSpPr/>
            <p:nvPr/>
          </p:nvGrpSpPr>
          <p:grpSpPr>
            <a:xfrm>
              <a:off x="6912121" y="1786834"/>
              <a:ext cx="961352" cy="993679"/>
              <a:chOff x="7893959" y="1848871"/>
              <a:chExt cx="961352" cy="993679"/>
            </a:xfrm>
          </p:grpSpPr>
          <p:sp>
            <p:nvSpPr>
              <p:cNvPr id="51" name="ZoneTexte 50"/>
              <p:cNvSpPr txBox="1"/>
              <p:nvPr/>
            </p:nvSpPr>
            <p:spPr>
              <a:xfrm>
                <a:off x="7893959" y="193589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52" name="ZoneTexte 51"/>
              <p:cNvSpPr txBox="1"/>
              <p:nvPr/>
            </p:nvSpPr>
            <p:spPr>
              <a:xfrm>
                <a:off x="8542405" y="2308990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53" name="ZoneTexte 52"/>
              <p:cNvSpPr txBox="1"/>
              <p:nvPr/>
            </p:nvSpPr>
            <p:spPr>
              <a:xfrm>
                <a:off x="8349117" y="1848871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>
                <a:off x="8055504" y="2442440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55" name="Connecteur droit avec flèche 54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28575" cmpd="sng">
                <a:solidFill>
                  <a:srgbClr val="0015FF"/>
                </a:solidFill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avec flèche 55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avec flèche 56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ZoneTexte 81"/>
          <p:cNvSpPr txBox="1"/>
          <p:nvPr/>
        </p:nvSpPr>
        <p:spPr>
          <a:xfrm>
            <a:off x="6818364" y="2340394"/>
            <a:ext cx="1514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α’ = α + </a:t>
            </a:r>
            <a:r>
              <a:rPr lang="fr-FR" sz="2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π/2</a:t>
            </a:r>
          </a:p>
          <a:p>
            <a:r>
              <a:rPr lang="fr-FR" sz="2000" dirty="0" smtClean="0"/>
              <a:t>β‘ = (-1)</a:t>
            </a:r>
            <a:r>
              <a:rPr lang="fr-FR" sz="2000" baseline="30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β</a:t>
            </a:r>
            <a:endParaRPr lang="fr-FR" sz="2000" dirty="0"/>
          </a:p>
        </p:txBody>
      </p:sp>
      <p:sp>
        <p:nvSpPr>
          <p:cNvPr id="83" name="Forme libre 82"/>
          <p:cNvSpPr/>
          <p:nvPr/>
        </p:nvSpPr>
        <p:spPr>
          <a:xfrm rot="5400000">
            <a:off x="6472731" y="2686546"/>
            <a:ext cx="568946" cy="90324"/>
          </a:xfrm>
          <a:custGeom>
            <a:avLst/>
            <a:gdLst>
              <a:gd name="connsiteX0" fmla="*/ 0 w 568686"/>
              <a:gd name="connsiteY0" fmla="*/ 90283 h 90283"/>
              <a:gd name="connsiteX1" fmla="*/ 568686 w 568686"/>
              <a:gd name="connsiteY1" fmla="*/ 90283 h 9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686" h="90283">
                <a:moveTo>
                  <a:pt x="0" y="90283"/>
                </a:moveTo>
                <a:cubicBezTo>
                  <a:pt x="154019" y="12095"/>
                  <a:pt x="308038" y="-66092"/>
                  <a:pt x="568686" y="90283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ZoneTexte 83"/>
          <p:cNvSpPr txBox="1"/>
          <p:nvPr/>
        </p:nvSpPr>
        <p:spPr>
          <a:xfrm>
            <a:off x="6821140" y="3161910"/>
            <a:ext cx="1514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α’ = α + </a:t>
            </a:r>
            <a:r>
              <a:rPr lang="fr-FR" sz="2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π/2</a:t>
            </a:r>
          </a:p>
          <a:p>
            <a:r>
              <a:rPr lang="fr-FR" sz="2000" dirty="0" smtClean="0"/>
              <a:t>β‘ = (-1)</a:t>
            </a:r>
            <a:r>
              <a:rPr lang="fr-FR" sz="2000" baseline="30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β</a:t>
            </a:r>
            <a:endParaRPr lang="fr-FR" sz="2000" dirty="0"/>
          </a:p>
        </p:txBody>
      </p:sp>
      <p:sp>
        <p:nvSpPr>
          <p:cNvPr id="85" name="Forme libre 84"/>
          <p:cNvSpPr/>
          <p:nvPr/>
        </p:nvSpPr>
        <p:spPr>
          <a:xfrm rot="5400000">
            <a:off x="6475507" y="3493465"/>
            <a:ext cx="568946" cy="90324"/>
          </a:xfrm>
          <a:custGeom>
            <a:avLst/>
            <a:gdLst>
              <a:gd name="connsiteX0" fmla="*/ 0 w 568686"/>
              <a:gd name="connsiteY0" fmla="*/ 90283 h 90283"/>
              <a:gd name="connsiteX1" fmla="*/ 568686 w 568686"/>
              <a:gd name="connsiteY1" fmla="*/ 90283 h 9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686" h="90283">
                <a:moveTo>
                  <a:pt x="0" y="90283"/>
                </a:moveTo>
                <a:cubicBezTo>
                  <a:pt x="154019" y="12095"/>
                  <a:pt x="308038" y="-66092"/>
                  <a:pt x="568686" y="90283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/>
          <p:cNvSpPr txBox="1"/>
          <p:nvPr/>
        </p:nvSpPr>
        <p:spPr>
          <a:xfrm>
            <a:off x="6823477" y="3997263"/>
            <a:ext cx="1514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α’ = α + </a:t>
            </a:r>
            <a:r>
              <a:rPr lang="fr-FR" sz="2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π/2</a:t>
            </a:r>
          </a:p>
          <a:p>
            <a:r>
              <a:rPr lang="fr-FR" sz="2000" dirty="0" smtClean="0"/>
              <a:t>β‘ = (-1)</a:t>
            </a:r>
            <a:r>
              <a:rPr lang="fr-FR" sz="2000" baseline="30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β</a:t>
            </a:r>
            <a:endParaRPr lang="fr-FR" sz="2000" dirty="0"/>
          </a:p>
        </p:txBody>
      </p:sp>
      <p:sp>
        <p:nvSpPr>
          <p:cNvPr id="87" name="Forme libre 86"/>
          <p:cNvSpPr/>
          <p:nvPr/>
        </p:nvSpPr>
        <p:spPr>
          <a:xfrm rot="5400000">
            <a:off x="6477844" y="4328818"/>
            <a:ext cx="568946" cy="90324"/>
          </a:xfrm>
          <a:custGeom>
            <a:avLst/>
            <a:gdLst>
              <a:gd name="connsiteX0" fmla="*/ 0 w 568686"/>
              <a:gd name="connsiteY0" fmla="*/ 90283 h 90283"/>
              <a:gd name="connsiteX1" fmla="*/ 568686 w 568686"/>
              <a:gd name="connsiteY1" fmla="*/ 90283 h 9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686" h="90283">
                <a:moveTo>
                  <a:pt x="0" y="90283"/>
                </a:moveTo>
                <a:cubicBezTo>
                  <a:pt x="154019" y="12095"/>
                  <a:pt x="308038" y="-66092"/>
                  <a:pt x="568686" y="90283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795269" y="1743693"/>
            <a:ext cx="121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Intege</a:t>
            </a:r>
            <a:r>
              <a:rPr lang="en-US" sz="2400" dirty="0" smtClean="0">
                <a:solidFill>
                  <a:srgbClr val="000000"/>
                </a:solidFill>
              </a:rPr>
              <a:t>r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i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8" name="Connecteur droit avec flèche 87"/>
          <p:cNvCxnSpPr/>
          <p:nvPr/>
        </p:nvCxnSpPr>
        <p:spPr>
          <a:xfrm flipV="1">
            <a:off x="7618907" y="2090545"/>
            <a:ext cx="168343" cy="2936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er 89"/>
          <p:cNvGrpSpPr/>
          <p:nvPr/>
        </p:nvGrpSpPr>
        <p:grpSpPr>
          <a:xfrm>
            <a:off x="638595" y="1920256"/>
            <a:ext cx="3225854" cy="3299168"/>
            <a:chOff x="3227024" y="4001940"/>
            <a:chExt cx="1793886" cy="1834656"/>
          </a:xfrm>
        </p:grpSpPr>
        <p:pic>
          <p:nvPicPr>
            <p:cNvPr id="91" name="Image 90" descr="zoom_sketch.png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024" y="4001940"/>
              <a:ext cx="1793886" cy="1834656"/>
            </a:xfrm>
            <a:prstGeom prst="rect">
              <a:avLst/>
            </a:prstGeom>
          </p:spPr>
        </p:pic>
        <p:grpSp>
          <p:nvGrpSpPr>
            <p:cNvPr id="92" name="Grouper 91"/>
            <p:cNvGrpSpPr/>
            <p:nvPr/>
          </p:nvGrpSpPr>
          <p:grpSpPr>
            <a:xfrm>
              <a:off x="3390514" y="4168997"/>
              <a:ext cx="1433260" cy="1433260"/>
              <a:chOff x="3390514" y="4168997"/>
              <a:chExt cx="1433260" cy="1433260"/>
            </a:xfrm>
          </p:grpSpPr>
          <p:sp>
            <p:nvSpPr>
              <p:cNvPr id="93" name="Ellipse 92"/>
              <p:cNvSpPr/>
              <p:nvPr/>
            </p:nvSpPr>
            <p:spPr>
              <a:xfrm>
                <a:off x="3390514" y="4168997"/>
                <a:ext cx="1433260" cy="1433260"/>
              </a:xfrm>
              <a:prstGeom prst="ellipse">
                <a:avLst/>
              </a:prstGeom>
              <a:noFill/>
              <a:ln w="7620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4" name="Connecteur droit avec flèche 93"/>
              <p:cNvCxnSpPr/>
              <p:nvPr/>
            </p:nvCxnSpPr>
            <p:spPr>
              <a:xfrm flipV="1">
                <a:off x="3485904" y="4587660"/>
                <a:ext cx="369324" cy="1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/>
              <p:cNvCxnSpPr/>
              <p:nvPr/>
            </p:nvCxnSpPr>
            <p:spPr>
              <a:xfrm>
                <a:off x="3945936" y="4620060"/>
                <a:ext cx="369324" cy="29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/>
              <p:cNvCxnSpPr/>
              <p:nvPr/>
            </p:nvCxnSpPr>
            <p:spPr>
              <a:xfrm>
                <a:off x="4380055" y="4688222"/>
                <a:ext cx="369324" cy="873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avec flèche 96"/>
              <p:cNvCxnSpPr/>
              <p:nvPr/>
            </p:nvCxnSpPr>
            <p:spPr>
              <a:xfrm>
                <a:off x="3861700" y="4237750"/>
                <a:ext cx="25917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avec flèche 97"/>
              <p:cNvCxnSpPr/>
              <p:nvPr/>
            </p:nvCxnSpPr>
            <p:spPr>
              <a:xfrm flipH="1">
                <a:off x="3887616" y="4720619"/>
                <a:ext cx="6479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necteur droit avec flèche 98"/>
              <p:cNvCxnSpPr/>
              <p:nvPr/>
            </p:nvCxnSpPr>
            <p:spPr>
              <a:xfrm flipH="1">
                <a:off x="3881137" y="5126537"/>
                <a:ext cx="6478" cy="3045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Connecteur droit avec flèche 20"/>
          <p:cNvCxnSpPr/>
          <p:nvPr/>
        </p:nvCxnSpPr>
        <p:spPr>
          <a:xfrm>
            <a:off x="3770770" y="2199527"/>
            <a:ext cx="160127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3804487" y="3807275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798647" y="4644020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3770770" y="2995845"/>
            <a:ext cx="156756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Grouper 88"/>
          <p:cNvGrpSpPr/>
          <p:nvPr/>
        </p:nvGrpSpPr>
        <p:grpSpPr>
          <a:xfrm>
            <a:off x="5666125" y="3264965"/>
            <a:ext cx="925181" cy="974960"/>
            <a:chOff x="6970661" y="1782585"/>
            <a:chExt cx="925181" cy="974960"/>
          </a:xfrm>
        </p:grpSpPr>
        <p:cxnSp>
          <p:nvCxnSpPr>
            <p:cNvPr id="100" name="Connecteur droit avec flèche 99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er 100"/>
            <p:cNvGrpSpPr/>
            <p:nvPr/>
          </p:nvGrpSpPr>
          <p:grpSpPr>
            <a:xfrm>
              <a:off x="6970661" y="1782585"/>
              <a:ext cx="925181" cy="974960"/>
              <a:chOff x="7952499" y="1844622"/>
              <a:chExt cx="925181" cy="974960"/>
            </a:xfrm>
          </p:grpSpPr>
          <p:sp>
            <p:nvSpPr>
              <p:cNvPr id="102" name="ZoneTexte 101"/>
              <p:cNvSpPr txBox="1"/>
              <p:nvPr/>
            </p:nvSpPr>
            <p:spPr>
              <a:xfrm>
                <a:off x="8051997" y="241947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03" name="ZoneTexte 102"/>
              <p:cNvSpPr txBox="1"/>
              <p:nvPr/>
            </p:nvSpPr>
            <p:spPr>
              <a:xfrm>
                <a:off x="8373518" y="18446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04" name="ZoneTexte 103"/>
              <p:cNvSpPr txBox="1"/>
              <p:nvPr/>
            </p:nvSpPr>
            <p:spPr>
              <a:xfrm>
                <a:off x="7952499" y="194762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05" name="ZoneTexte 104"/>
              <p:cNvSpPr txBox="1"/>
              <p:nvPr/>
            </p:nvSpPr>
            <p:spPr>
              <a:xfrm>
                <a:off x="8479364" y="228466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06" name="Connecteur droit avec flèche 105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avec flèche 106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0000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avec flèche 107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0000FF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er 108"/>
          <p:cNvGrpSpPr/>
          <p:nvPr/>
        </p:nvGrpSpPr>
        <p:grpSpPr>
          <a:xfrm>
            <a:off x="5679452" y="4059418"/>
            <a:ext cx="925181" cy="974960"/>
            <a:chOff x="6970661" y="1782585"/>
            <a:chExt cx="925181" cy="974960"/>
          </a:xfrm>
        </p:grpSpPr>
        <p:cxnSp>
          <p:nvCxnSpPr>
            <p:cNvPr id="110" name="Connecteur droit avec flèche 109"/>
            <p:cNvCxnSpPr/>
            <p:nvPr/>
          </p:nvCxnSpPr>
          <p:spPr>
            <a:xfrm flipH="1" flipV="1">
              <a:off x="7122428" y="2225846"/>
              <a:ext cx="295208" cy="68021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er 110"/>
            <p:cNvGrpSpPr/>
            <p:nvPr/>
          </p:nvGrpSpPr>
          <p:grpSpPr>
            <a:xfrm>
              <a:off x="6970661" y="1782585"/>
              <a:ext cx="925181" cy="974960"/>
              <a:chOff x="7952499" y="1844622"/>
              <a:chExt cx="925181" cy="974960"/>
            </a:xfrm>
          </p:grpSpPr>
          <p:sp>
            <p:nvSpPr>
              <p:cNvPr id="112" name="ZoneTexte 111"/>
              <p:cNvSpPr txBox="1"/>
              <p:nvPr/>
            </p:nvSpPr>
            <p:spPr>
              <a:xfrm>
                <a:off x="8051997" y="2419472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-u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13" name="ZoneTexte 112"/>
              <p:cNvSpPr txBox="1"/>
              <p:nvPr/>
            </p:nvSpPr>
            <p:spPr>
              <a:xfrm>
                <a:off x="8373518" y="18446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0000FF"/>
                    </a:solidFill>
                    <a:latin typeface="Times"/>
                    <a:cs typeface="Times"/>
                  </a:rPr>
                  <a:t>u</a:t>
                </a:r>
                <a:endParaRPr lang="fr-FR" sz="2000" dirty="0">
                  <a:solidFill>
                    <a:srgbClr val="0000FF"/>
                  </a:solidFill>
                  <a:latin typeface="Times"/>
                  <a:cs typeface="Times"/>
                </a:endParaRPr>
              </a:p>
            </p:txBody>
          </p:sp>
          <p:sp>
            <p:nvSpPr>
              <p:cNvPr id="114" name="ZoneTexte 113"/>
              <p:cNvSpPr txBox="1"/>
              <p:nvPr/>
            </p:nvSpPr>
            <p:spPr>
              <a:xfrm>
                <a:off x="7952499" y="1947623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>
                    <a:solidFill>
                      <a:srgbClr val="FF0000"/>
                    </a:solidFill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115" name="ZoneTexte 114"/>
              <p:cNvSpPr txBox="1"/>
              <p:nvPr/>
            </p:nvSpPr>
            <p:spPr>
              <a:xfrm>
                <a:off x="8479364" y="2284667"/>
                <a:ext cx="39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FF0000"/>
                    </a:solidFill>
                    <a:latin typeface="Times"/>
                    <a:cs typeface="Times"/>
                  </a:rPr>
                  <a:t>-v</a:t>
                </a:r>
                <a:endParaRPr lang="fr-FR" sz="2000" dirty="0">
                  <a:solidFill>
                    <a:srgbClr val="FF0000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116" name="Connecteur droit avec flèche 115"/>
              <p:cNvCxnSpPr/>
              <p:nvPr/>
            </p:nvCxnSpPr>
            <p:spPr>
              <a:xfrm>
                <a:off x="8391592" y="2363003"/>
                <a:ext cx="295208" cy="68021"/>
              </a:xfrm>
              <a:prstGeom prst="straightConnector1">
                <a:avLst/>
              </a:prstGeom>
              <a:ln w="19050" cmpd="sng">
                <a:solidFill>
                  <a:srgbClr val="FF0000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cteur droit avec flèche 116"/>
              <p:cNvCxnSpPr/>
              <p:nvPr/>
            </p:nvCxnSpPr>
            <p:spPr>
              <a:xfrm>
                <a:off x="8395854" y="2356201"/>
                <a:ext cx="0" cy="312480"/>
              </a:xfrm>
              <a:prstGeom prst="straightConnector1">
                <a:avLst/>
              </a:prstGeom>
              <a:ln w="28575" cmpd="sng">
                <a:solidFill>
                  <a:srgbClr val="0000FF"/>
                </a:solidFill>
                <a:prstDash val="soli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eur droit avec flèche 117"/>
              <p:cNvCxnSpPr/>
              <p:nvPr/>
            </p:nvCxnSpPr>
            <p:spPr>
              <a:xfrm flipH="1" flipV="1">
                <a:off x="8395854" y="2069293"/>
                <a:ext cx="0" cy="312480"/>
              </a:xfrm>
              <a:prstGeom prst="straightConnector1">
                <a:avLst/>
              </a:prstGeom>
              <a:ln w="19050" cmpd="sng">
                <a:solidFill>
                  <a:srgbClr val="0000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6729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64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Algorithm</a:t>
            </a:r>
            <a:endParaRPr lang="fr-FR" b="1" dirty="0"/>
          </a:p>
        </p:txBody>
      </p:sp>
      <p:pic>
        <p:nvPicPr>
          <p:cNvPr id="9" name="Image 8" descr="spanning_tre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5900"/>
            <a:ext cx="2975264" cy="297526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86161" y="1462446"/>
            <a:ext cx="6373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/>
              <a:t>Input</a:t>
            </a:r>
          </a:p>
          <a:p>
            <a:r>
              <a:rPr lang="fr-FR" sz="2800" dirty="0"/>
              <a:t>     - Regular </a:t>
            </a:r>
            <a:r>
              <a:rPr lang="fr-FR" sz="2800" dirty="0" err="1"/>
              <a:t>grid</a:t>
            </a:r>
            <a:r>
              <a:rPr lang="fr-FR" sz="2800" dirty="0"/>
              <a:t> (bitmap input)</a:t>
            </a:r>
          </a:p>
        </p:txBody>
      </p:sp>
    </p:spTree>
    <p:extLst>
      <p:ext uri="{BB962C8B-B14F-4D97-AF65-F5344CB8AC3E}">
        <p14:creationId xmlns:p14="http://schemas.microsoft.com/office/powerpoint/2010/main" val="42550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panning_tre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5900"/>
            <a:ext cx="2975264" cy="297526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65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4186161" y="1462446"/>
            <a:ext cx="63737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smtClean="0"/>
              <a:t>Input</a:t>
            </a:r>
            <a:endParaRPr lang="fr-FR" sz="2800" b="1" i="1" dirty="0"/>
          </a:p>
          <a:p>
            <a:r>
              <a:rPr lang="fr-FR" sz="2800" dirty="0"/>
              <a:t> </a:t>
            </a:r>
            <a:r>
              <a:rPr lang="fr-FR" sz="2800" dirty="0" smtClean="0"/>
              <a:t>    - Regular </a:t>
            </a:r>
            <a:r>
              <a:rPr lang="fr-FR" sz="2800" dirty="0" err="1" smtClean="0"/>
              <a:t>grid</a:t>
            </a:r>
            <a:r>
              <a:rPr lang="fr-FR" sz="2800" dirty="0" smtClean="0"/>
              <a:t> (bitmap input)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    - Input </a:t>
            </a:r>
            <a:r>
              <a:rPr lang="fr-FR" sz="2800" dirty="0" err="1" smtClean="0"/>
              <a:t>strokes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2845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spanning_tree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8247"/>
            <a:ext cx="2975264" cy="297291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66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4186161" y="1462446"/>
            <a:ext cx="6373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 smtClean="0"/>
              <a:t>Constraints</a:t>
            </a:r>
            <a:endParaRPr lang="fr-FR" sz="2800" b="1" i="1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 - 1 </a:t>
            </a:r>
            <a:r>
              <a:rPr lang="fr-FR" sz="2800" dirty="0"/>
              <a:t>direction </a:t>
            </a:r>
            <a:r>
              <a:rPr lang="fr-FR" sz="2800" dirty="0" smtClean="0"/>
              <a:t>per pixe</a:t>
            </a:r>
            <a:r>
              <a:rPr lang="fr-FR" sz="28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10598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spanning_tree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8247"/>
            <a:ext cx="2975264" cy="297291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67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4186161" y="1462445"/>
            <a:ext cx="63737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 smtClean="0"/>
              <a:t>Unknowns</a:t>
            </a:r>
            <a:endParaRPr lang="fr-FR" sz="2800" b="1" i="1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- 2 </a:t>
            </a:r>
            <a:r>
              <a:rPr lang="fr-FR" sz="2800" dirty="0"/>
              <a:t>directions </a:t>
            </a:r>
            <a:r>
              <a:rPr lang="fr-FR" sz="2800" dirty="0" err="1"/>
              <a:t>at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</a:t>
            </a:r>
            <a:r>
              <a:rPr lang="fr-FR" sz="2800" dirty="0" smtClean="0"/>
              <a:t>pixel</a:t>
            </a:r>
          </a:p>
          <a:p>
            <a:r>
              <a:rPr lang="fr-FR" sz="2800" dirty="0" smtClean="0"/>
              <a:t> 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39623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panning_tree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8246"/>
            <a:ext cx="2975264" cy="297291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553200" y="4752667"/>
            <a:ext cx="2133600" cy="273844"/>
          </a:xfrm>
        </p:spPr>
        <p:txBody>
          <a:bodyPr/>
          <a:lstStyle/>
          <a:p>
            <a:fld id="{3BC3CB9B-E65A-0D41-BE93-9AD6B79947F6}" type="slidenum">
              <a:rPr lang="en-US" smtClean="0"/>
              <a:t>68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4186161" y="1462445"/>
            <a:ext cx="63737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 smtClean="0"/>
              <a:t>Unknowns</a:t>
            </a:r>
            <a:endParaRPr lang="fr-FR" sz="2800" b="1" i="1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- 2 </a:t>
            </a:r>
            <a:r>
              <a:rPr lang="fr-FR" sz="2800" dirty="0"/>
              <a:t>directions </a:t>
            </a:r>
            <a:r>
              <a:rPr lang="fr-FR" sz="2800" dirty="0" err="1"/>
              <a:t>at</a:t>
            </a:r>
            <a:r>
              <a:rPr lang="fr-FR" sz="2800" dirty="0"/>
              <a:t> </a:t>
            </a:r>
            <a:r>
              <a:rPr lang="fr-FR" sz="2800" dirty="0" err="1"/>
              <a:t>each</a:t>
            </a:r>
            <a:r>
              <a:rPr lang="fr-FR" sz="2800" dirty="0"/>
              <a:t> </a:t>
            </a:r>
            <a:r>
              <a:rPr lang="fr-FR" sz="2800" dirty="0" smtClean="0"/>
              <a:t>pixel</a:t>
            </a:r>
          </a:p>
          <a:p>
            <a:r>
              <a:rPr lang="fr-FR" sz="2800" dirty="0" smtClean="0"/>
              <a:t>     - 1 </a:t>
            </a:r>
            <a:r>
              <a:rPr lang="fr-FR" sz="2800" i="1" dirty="0">
                <a:solidFill>
                  <a:srgbClr val="FF0000"/>
                </a:solidFill>
              </a:rPr>
              <a:t>transition</a:t>
            </a:r>
            <a:r>
              <a:rPr lang="fr-FR" sz="2800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</a:t>
            </a:r>
            <a:endParaRPr lang="fr-FR" sz="2800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  </a:t>
            </a:r>
            <a:r>
              <a:rPr lang="fr-FR" sz="2800" dirty="0" err="1" smtClean="0"/>
              <a:t>each</a:t>
            </a:r>
            <a:r>
              <a:rPr lang="fr-FR" sz="2800" dirty="0" smtClean="0"/>
              <a:t> </a:t>
            </a:r>
            <a:r>
              <a:rPr lang="fr-FR" sz="2800" dirty="0"/>
              <a:t>pixel</a:t>
            </a:r>
          </a:p>
          <a:p>
            <a:r>
              <a:rPr lang="fr-FR" sz="2800" dirty="0"/>
              <a:t/>
            </a:r>
            <a:br>
              <a:rPr lang="fr-FR" sz="2800" dirty="0"/>
            </a:b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4503267" y="3575589"/>
            <a:ext cx="1770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α’ = α + </a:t>
            </a:r>
            <a:r>
              <a:rPr lang="fr-FR" sz="2400" dirty="0" smtClean="0">
                <a:solidFill>
                  <a:srgbClr val="FF0000"/>
                </a:solidFill>
              </a:rPr>
              <a:t>i</a:t>
            </a:r>
            <a:r>
              <a:rPr lang="fr-FR" sz="2400" dirty="0" smtClean="0"/>
              <a:t> π/2</a:t>
            </a:r>
          </a:p>
          <a:p>
            <a:r>
              <a:rPr lang="fr-FR" sz="2400" dirty="0" smtClean="0"/>
              <a:t>β‘ = (-1)</a:t>
            </a:r>
            <a:r>
              <a:rPr lang="fr-FR" sz="2400" baseline="30000" dirty="0" smtClean="0">
                <a:solidFill>
                  <a:srgbClr val="FF0000"/>
                </a:solidFill>
              </a:rPr>
              <a:t>i</a:t>
            </a:r>
            <a:r>
              <a:rPr lang="fr-FR" sz="2400" dirty="0" smtClean="0"/>
              <a:t> β</a:t>
            </a:r>
            <a:endParaRPr lang="fr-FR" sz="2400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3861946" y="4069428"/>
            <a:ext cx="545104" cy="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5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69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pic>
        <p:nvPicPr>
          <p:cNvPr id="8" name="Image 7" descr="alph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03" y="2102296"/>
            <a:ext cx="230908" cy="186691"/>
          </a:xfrm>
          <a:prstGeom prst="rect">
            <a:avLst/>
          </a:prstGeom>
        </p:spPr>
      </p:pic>
      <p:pic>
        <p:nvPicPr>
          <p:cNvPr id="32" name="Image 31" descr="spanning_tree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8247"/>
            <a:ext cx="2975264" cy="29729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186161" y="1462445"/>
            <a:ext cx="63737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 smtClean="0"/>
              <a:t>Initialization</a:t>
            </a:r>
            <a:endParaRPr lang="fr-FR" sz="2800" b="1" i="1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- </a:t>
            </a:r>
            <a:r>
              <a:rPr lang="en-US" sz="2800" dirty="0"/>
              <a:t>Assign orientation 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564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89399" y="-40127"/>
            <a:ext cx="87410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u="sng" dirty="0" smtClean="0"/>
              <a:t>Our goal</a:t>
            </a:r>
            <a:r>
              <a:rPr lang="fr-FR" b="1" dirty="0" smtClean="0"/>
              <a:t>: </a:t>
            </a:r>
            <a:r>
              <a:rPr lang="fr-FR" b="1" dirty="0" err="1" smtClean="0"/>
              <a:t>normals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rough sketches</a:t>
            </a:r>
            <a:endParaRPr lang="fr-FR" b="1" dirty="0"/>
          </a:p>
        </p:txBody>
      </p:sp>
      <p:pic>
        <p:nvPicPr>
          <p:cNvPr id="5" name="Image 4" descr="3_new_anotated.pn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09" y="865084"/>
            <a:ext cx="4981335" cy="42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9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panning_tre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8247"/>
            <a:ext cx="2975264" cy="297291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1" y="1462445"/>
            <a:ext cx="63737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 smtClean="0"/>
              <a:t>Initialization</a:t>
            </a:r>
            <a:endParaRPr lang="fr-FR" sz="2800" b="1" i="1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- </a:t>
            </a:r>
            <a:r>
              <a:rPr lang="en-US" sz="2800" dirty="0"/>
              <a:t>Assign orientation 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- Assume orthogonal cross</a:t>
            </a:r>
          </a:p>
          <a:p>
            <a:endParaRPr lang="fr-FR" sz="2800" dirty="0"/>
          </a:p>
        </p:txBody>
      </p:sp>
      <p:pic>
        <p:nvPicPr>
          <p:cNvPr id="8" name="Image 7" descr="alph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03" y="2102296"/>
            <a:ext cx="230908" cy="186691"/>
          </a:xfrm>
          <a:prstGeom prst="rect">
            <a:avLst/>
          </a:prstGeom>
        </p:spPr>
      </p:pic>
      <p:pic>
        <p:nvPicPr>
          <p:cNvPr id="10" name="Image 9" descr="be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83" y="2844333"/>
            <a:ext cx="977674" cy="3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71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pic>
        <p:nvPicPr>
          <p:cNvPr id="13" name="Image 12" descr="spanning_tre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8247"/>
            <a:ext cx="2975264" cy="2972916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>
            <a:off x="2286003" y="1922093"/>
            <a:ext cx="1449917" cy="0"/>
          </a:xfrm>
          <a:prstGeom prst="straightConnector1">
            <a:avLst/>
          </a:prstGeom>
          <a:ln w="57150" cmpd="sng">
            <a:solidFill>
              <a:srgbClr val="E04D2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1126679" y="1922093"/>
            <a:ext cx="534905" cy="0"/>
          </a:xfrm>
          <a:prstGeom prst="straightConnector1">
            <a:avLst/>
          </a:prstGeom>
          <a:ln w="57150" cmpd="sng">
            <a:solidFill>
              <a:srgbClr val="E04D2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286001" y="2487243"/>
            <a:ext cx="1132416" cy="0"/>
          </a:xfrm>
          <a:prstGeom prst="straightConnector1">
            <a:avLst/>
          </a:prstGeom>
          <a:ln w="57150" cmpd="sng">
            <a:solidFill>
              <a:srgbClr val="FA792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1126679" y="2487243"/>
            <a:ext cx="534905" cy="0"/>
          </a:xfrm>
          <a:prstGeom prst="straightConnector1">
            <a:avLst/>
          </a:prstGeom>
          <a:ln w="57150" cmpd="sng">
            <a:solidFill>
              <a:srgbClr val="FA792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1702859" y="3115893"/>
            <a:ext cx="1101724" cy="0"/>
          </a:xfrm>
          <a:prstGeom prst="straightConnector1">
            <a:avLst/>
          </a:prstGeom>
          <a:ln w="57150" cmpd="sng">
            <a:solidFill>
              <a:srgbClr val="F5AC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16200000">
            <a:off x="3169710" y="2802279"/>
            <a:ext cx="1132416" cy="0"/>
          </a:xfrm>
          <a:prstGeom prst="straightConnector1">
            <a:avLst/>
          </a:prstGeom>
          <a:ln w="57150" cmpd="sng">
            <a:solidFill>
              <a:srgbClr val="A1D1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rot="5400000" flipH="1">
            <a:off x="2883514" y="3094727"/>
            <a:ext cx="534905" cy="0"/>
          </a:xfrm>
          <a:prstGeom prst="straightConnector1">
            <a:avLst/>
          </a:prstGeom>
          <a:ln w="57150" cmpd="sng">
            <a:solidFill>
              <a:srgbClr val="69BC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rot="5400000" flipH="1">
            <a:off x="2295080" y="3667688"/>
            <a:ext cx="534905" cy="0"/>
          </a:xfrm>
          <a:prstGeom prst="straightConnector1">
            <a:avLst/>
          </a:prstGeom>
          <a:ln w="57150" cmpd="sng">
            <a:solidFill>
              <a:srgbClr val="36A04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5400000" flipH="1">
            <a:off x="1706646" y="3674746"/>
            <a:ext cx="534905" cy="0"/>
          </a:xfrm>
          <a:prstGeom prst="straightConnector1">
            <a:avLst/>
          </a:prstGeom>
          <a:ln w="57150" cmpd="sng">
            <a:solidFill>
              <a:srgbClr val="1B753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rot="16200000" flipH="1" flipV="1">
            <a:off x="1113979" y="3674747"/>
            <a:ext cx="534905" cy="0"/>
          </a:xfrm>
          <a:prstGeom prst="straightConnector1">
            <a:avLst/>
          </a:prstGeom>
          <a:ln w="57150" cmpd="sng">
            <a:solidFill>
              <a:srgbClr val="F5AC6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16200000" flipH="1" flipV="1">
            <a:off x="2883513" y="4260796"/>
            <a:ext cx="534905" cy="0"/>
          </a:xfrm>
          <a:prstGeom prst="straightConnector1">
            <a:avLst/>
          </a:prstGeom>
          <a:ln w="57150" cmpd="sng">
            <a:solidFill>
              <a:srgbClr val="69BC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16200000" flipH="1" flipV="1">
            <a:off x="3468467" y="4260797"/>
            <a:ext cx="534905" cy="0"/>
          </a:xfrm>
          <a:prstGeom prst="straightConnector1">
            <a:avLst/>
          </a:prstGeom>
          <a:ln w="57150" cmpd="sng">
            <a:solidFill>
              <a:srgbClr val="A1D1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186161" y="1462445"/>
            <a:ext cx="63737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 smtClean="0"/>
              <a:t>Initialization</a:t>
            </a:r>
            <a:endParaRPr lang="fr-FR" sz="2800" b="1" i="1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- </a:t>
            </a:r>
            <a:r>
              <a:rPr lang="en-US" sz="2800" dirty="0"/>
              <a:t>Assign orientation 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- Assume orthogonal cross</a:t>
            </a:r>
          </a:p>
          <a:p>
            <a:endParaRPr lang="fr-FR" sz="2800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- </a:t>
            </a:r>
            <a:r>
              <a:rPr lang="fr-FR" sz="2800" dirty="0" err="1" smtClean="0"/>
              <a:t>Propagate</a:t>
            </a:r>
            <a:r>
              <a:rPr lang="fr-FR" sz="2800" dirty="0" smtClean="0"/>
              <a:t> to </a:t>
            </a:r>
            <a:r>
              <a:rPr lang="fr-FR" sz="2800" dirty="0" err="1" smtClean="0"/>
              <a:t>nearest</a:t>
            </a:r>
            <a:r>
              <a:rPr lang="fr-FR" sz="2800" dirty="0" smtClean="0"/>
              <a:t> 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      </a:t>
            </a:r>
            <a:r>
              <a:rPr lang="fr-FR" sz="2800" dirty="0" err="1" smtClean="0"/>
              <a:t>neighbour</a:t>
            </a:r>
            <a:endParaRPr lang="fr-FR" sz="2800" dirty="0"/>
          </a:p>
        </p:txBody>
      </p:sp>
      <p:pic>
        <p:nvPicPr>
          <p:cNvPr id="24" name="Image 23" descr="alph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03" y="2102296"/>
            <a:ext cx="230908" cy="186691"/>
          </a:xfrm>
          <a:prstGeom prst="rect">
            <a:avLst/>
          </a:prstGeom>
        </p:spPr>
      </p:pic>
      <p:pic>
        <p:nvPicPr>
          <p:cNvPr id="32" name="Image 31" descr="be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83" y="2844333"/>
            <a:ext cx="977674" cy="3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spanning_tre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4" y="1603551"/>
            <a:ext cx="2975265" cy="297761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72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186161" y="1462445"/>
            <a:ext cx="63737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 smtClean="0"/>
              <a:t>Initialization</a:t>
            </a:r>
            <a:endParaRPr lang="fr-FR" sz="2800" b="1" i="1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- </a:t>
            </a:r>
            <a:r>
              <a:rPr lang="en-US" sz="2800" dirty="0"/>
              <a:t>Assign orientation 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- Assume orthogonal cross</a:t>
            </a:r>
          </a:p>
          <a:p>
            <a:endParaRPr lang="fr-FR" sz="2800" dirty="0" smtClean="0"/>
          </a:p>
          <a:p>
            <a:r>
              <a:rPr lang="fr-FR" sz="2800" dirty="0"/>
              <a:t> </a:t>
            </a:r>
            <a:r>
              <a:rPr lang="fr-FR" sz="2800" dirty="0" smtClean="0"/>
              <a:t>    - </a:t>
            </a:r>
            <a:r>
              <a:rPr lang="fr-FR" sz="2800" dirty="0" err="1" smtClean="0"/>
              <a:t>Propagate</a:t>
            </a:r>
            <a:r>
              <a:rPr lang="fr-FR" sz="2800" dirty="0" smtClean="0"/>
              <a:t> to </a:t>
            </a:r>
            <a:r>
              <a:rPr lang="fr-FR" sz="2800" dirty="0" err="1" smtClean="0"/>
              <a:t>nearest</a:t>
            </a:r>
            <a:r>
              <a:rPr lang="fr-FR" sz="2800" dirty="0" smtClean="0"/>
              <a:t> 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      </a:t>
            </a:r>
            <a:r>
              <a:rPr lang="fr-FR" sz="2800" dirty="0" err="1" smtClean="0"/>
              <a:t>neighbour</a:t>
            </a:r>
            <a:endParaRPr lang="fr-FR" sz="2800" dirty="0"/>
          </a:p>
        </p:txBody>
      </p:sp>
      <p:pic>
        <p:nvPicPr>
          <p:cNvPr id="12" name="Image 11" descr="alph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03" y="2102296"/>
            <a:ext cx="230908" cy="186691"/>
          </a:xfrm>
          <a:prstGeom prst="rect">
            <a:avLst/>
          </a:prstGeom>
        </p:spPr>
      </p:pic>
      <p:pic>
        <p:nvPicPr>
          <p:cNvPr id="13" name="Image 12" descr="b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83" y="2844333"/>
            <a:ext cx="977674" cy="3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2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spanning_tree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3551"/>
            <a:ext cx="2975264" cy="297761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73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1" y="1462446"/>
            <a:ext cx="63737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 smtClean="0"/>
              <a:t>Initialization</a:t>
            </a:r>
            <a:endParaRPr lang="fr-FR" sz="2800" b="1" i="1" dirty="0" smtClean="0"/>
          </a:p>
          <a:p>
            <a:pPr lvl="1"/>
            <a:r>
              <a:rPr lang="en-US" sz="2800" dirty="0" smtClean="0"/>
              <a:t>- Fix </a:t>
            </a:r>
            <a:r>
              <a:rPr lang="en-US" sz="2800" dirty="0">
                <a:solidFill>
                  <a:srgbClr val="FF0000"/>
                </a:solidFill>
              </a:rPr>
              <a:t>transition</a:t>
            </a:r>
            <a:r>
              <a:rPr lang="en-US" sz="2800" dirty="0"/>
              <a:t> to 0 </a:t>
            </a:r>
            <a:r>
              <a:rPr lang="en-US" sz="2800" dirty="0" smtClean="0"/>
              <a:t>along</a:t>
            </a:r>
          </a:p>
          <a:p>
            <a:pPr lvl="1"/>
            <a:r>
              <a:rPr lang="en-US" sz="2800" dirty="0"/>
              <a:t> </a:t>
            </a:r>
            <a:r>
              <a:rPr lang="en-US" sz="2800" dirty="0" smtClean="0"/>
              <a:t> shortest </a:t>
            </a:r>
            <a:r>
              <a:rPr lang="en-US" sz="2800" dirty="0"/>
              <a:t>path</a:t>
            </a:r>
          </a:p>
        </p:txBody>
      </p:sp>
    </p:spTree>
    <p:extLst>
      <p:ext uri="{BB962C8B-B14F-4D97-AF65-F5344CB8AC3E}">
        <p14:creationId xmlns:p14="http://schemas.microsoft.com/office/powerpoint/2010/main" val="2449770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74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1" y="1462445"/>
            <a:ext cx="4841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i="1" dirty="0"/>
              <a:t>Greedy optimization</a:t>
            </a:r>
            <a:r>
              <a:rPr lang="en-US" sz="2800" dirty="0" smtClean="0"/>
              <a:t>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	- Select </a:t>
            </a:r>
            <a:r>
              <a:rPr lang="en-US" sz="2800" i="1" dirty="0" smtClean="0">
                <a:solidFill>
                  <a:srgbClr val="0000FF"/>
                </a:solidFill>
              </a:rPr>
              <a:t>transition</a:t>
            </a:r>
          </a:p>
        </p:txBody>
      </p:sp>
      <p:pic>
        <p:nvPicPr>
          <p:cNvPr id="9" name="Image 8" descr="spanning_tree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3551"/>
            <a:ext cx="2975264" cy="29776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3419997" y="2394080"/>
            <a:ext cx="48579" cy="222084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3686" y="1462445"/>
            <a:ext cx="1998203" cy="319261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41889" y="1524070"/>
            <a:ext cx="1353153" cy="68529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41889" y="2803963"/>
            <a:ext cx="1353153" cy="185109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09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6400891" y="3095877"/>
            <a:ext cx="1457061" cy="1457061"/>
          </a:xfrm>
          <a:prstGeom prst="rect">
            <a:avLst/>
          </a:prstGeom>
          <a:solidFill>
            <a:srgbClr val="69BC66">
              <a:alpha val="19000"/>
            </a:srgbClr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75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Algorithm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1" y="1462445"/>
            <a:ext cx="4841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i="1" dirty="0"/>
              <a:t>Greedy optimization</a:t>
            </a:r>
            <a:r>
              <a:rPr lang="en-US" sz="2800" dirty="0" smtClean="0"/>
              <a:t>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	</a:t>
            </a:r>
            <a:r>
              <a:rPr lang="en-US" sz="2800" dirty="0"/>
              <a:t>- Select </a:t>
            </a:r>
            <a:r>
              <a:rPr lang="en-US" sz="2800" i="1" dirty="0">
                <a:solidFill>
                  <a:srgbClr val="0000FF"/>
                </a:solidFill>
              </a:rPr>
              <a:t>transition</a:t>
            </a:r>
            <a:r>
              <a:rPr lang="en-US" sz="2800" dirty="0" smtClean="0"/>
              <a:t>     </a:t>
            </a:r>
            <a:endParaRPr lang="en-US" sz="2800" i="1" dirty="0" smtClean="0">
              <a:solidFill>
                <a:srgbClr val="0000FF"/>
              </a:solidFill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812385" y="959497"/>
            <a:ext cx="2082320" cy="3763651"/>
          </a:xfrm>
          <a:custGeom>
            <a:avLst/>
            <a:gdLst>
              <a:gd name="connsiteX0" fmla="*/ 2026294 w 2082320"/>
              <a:gd name="connsiteY0" fmla="*/ 1223420 h 3763651"/>
              <a:gd name="connsiteX1" fmla="*/ 2026294 w 2082320"/>
              <a:gd name="connsiteY1" fmla="*/ 3763651 h 3763651"/>
              <a:gd name="connsiteX2" fmla="*/ 0 w 2082320"/>
              <a:gd name="connsiteY2" fmla="*/ 3735633 h 3763651"/>
              <a:gd name="connsiteX3" fmla="*/ 46689 w 2082320"/>
              <a:gd name="connsiteY3" fmla="*/ 0 h 3763651"/>
              <a:gd name="connsiteX4" fmla="*/ 1979605 w 2082320"/>
              <a:gd name="connsiteY4" fmla="*/ 532328 h 3763651"/>
              <a:gd name="connsiteX5" fmla="*/ 2082320 w 2082320"/>
              <a:gd name="connsiteY5" fmla="*/ 457615 h 3763651"/>
              <a:gd name="connsiteX6" fmla="*/ 2026294 w 2082320"/>
              <a:gd name="connsiteY6" fmla="*/ 1223420 h 376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320" h="3763651">
                <a:moveTo>
                  <a:pt x="2026294" y="1223420"/>
                </a:moveTo>
                <a:lnTo>
                  <a:pt x="2026294" y="3763651"/>
                </a:lnTo>
                <a:lnTo>
                  <a:pt x="0" y="3735633"/>
                </a:lnTo>
                <a:lnTo>
                  <a:pt x="46689" y="0"/>
                </a:lnTo>
                <a:lnTo>
                  <a:pt x="1979605" y="532328"/>
                </a:lnTo>
                <a:lnTo>
                  <a:pt x="2082320" y="457615"/>
                </a:lnTo>
                <a:lnTo>
                  <a:pt x="2026294" y="1223420"/>
                </a:lnTo>
                <a:close/>
              </a:path>
            </a:pathLst>
          </a:custGeom>
          <a:solidFill>
            <a:srgbClr val="FFFFFF">
              <a:alpha val="7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Image 69" descr="spanning_tree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3551"/>
            <a:ext cx="2975264" cy="2977613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 rot="5400000">
            <a:off x="3419997" y="2394080"/>
            <a:ext cx="48579" cy="222084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43686" y="1462445"/>
            <a:ext cx="1998203" cy="319261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841889" y="1524070"/>
            <a:ext cx="1353153" cy="68529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841889" y="2803963"/>
            <a:ext cx="1353153" cy="185109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933131" y="3095094"/>
            <a:ext cx="1457061" cy="1457061"/>
          </a:xfrm>
          <a:prstGeom prst="rect">
            <a:avLst/>
          </a:prstGeom>
          <a:solidFill>
            <a:srgbClr val="DA6E2D">
              <a:alpha val="19000"/>
            </a:srgb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er 24"/>
          <p:cNvGrpSpPr/>
          <p:nvPr/>
        </p:nvGrpSpPr>
        <p:grpSpPr>
          <a:xfrm>
            <a:off x="5008251" y="3101367"/>
            <a:ext cx="1333901" cy="1360633"/>
            <a:chOff x="5008251" y="3218143"/>
            <a:chExt cx="1333901" cy="1360633"/>
          </a:xfrm>
        </p:grpSpPr>
        <p:grpSp>
          <p:nvGrpSpPr>
            <p:cNvPr id="75" name="Grouper 74"/>
            <p:cNvGrpSpPr/>
            <p:nvPr/>
          </p:nvGrpSpPr>
          <p:grpSpPr>
            <a:xfrm>
              <a:off x="5008251" y="3218143"/>
              <a:ext cx="1333901" cy="1360633"/>
              <a:chOff x="6948267" y="1813715"/>
              <a:chExt cx="816953" cy="833324"/>
            </a:xfrm>
          </p:grpSpPr>
          <p:cxnSp>
            <p:nvCxnSpPr>
              <p:cNvPr id="76" name="Connecteur droit avec flèche 75"/>
              <p:cNvCxnSpPr/>
              <p:nvPr/>
            </p:nvCxnSpPr>
            <p:spPr>
              <a:xfrm flipH="1">
                <a:off x="7254013" y="2237618"/>
                <a:ext cx="85277" cy="320065"/>
              </a:xfrm>
              <a:prstGeom prst="straightConnector1">
                <a:avLst/>
              </a:prstGeom>
              <a:ln w="19050" cmpd="sng">
                <a:solidFill>
                  <a:srgbClr val="0015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er 76"/>
              <p:cNvGrpSpPr/>
              <p:nvPr/>
            </p:nvGrpSpPr>
            <p:grpSpPr>
              <a:xfrm>
                <a:off x="6948267" y="1813715"/>
                <a:ext cx="816953" cy="833324"/>
                <a:chOff x="7930105" y="1875752"/>
                <a:chExt cx="816953" cy="833324"/>
              </a:xfrm>
            </p:grpSpPr>
            <p:sp>
              <p:nvSpPr>
                <p:cNvPr id="78" name="ZoneTexte 77"/>
                <p:cNvSpPr txBox="1"/>
                <p:nvPr/>
              </p:nvSpPr>
              <p:spPr>
                <a:xfrm>
                  <a:off x="8219523" y="2464027"/>
                  <a:ext cx="243950" cy="2450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000" dirty="0" smtClean="0">
                      <a:solidFill>
                        <a:srgbClr val="0000FF"/>
                      </a:solidFill>
                      <a:latin typeface="Times"/>
                      <a:cs typeface="Times"/>
                    </a:rPr>
                    <a:t>-u</a:t>
                  </a:r>
                  <a:endParaRPr lang="fr-FR" sz="2000" dirty="0">
                    <a:solidFill>
                      <a:srgbClr val="0000FF"/>
                    </a:solidFill>
                    <a:latin typeface="Times"/>
                    <a:cs typeface="Times"/>
                  </a:endParaRPr>
                </a:p>
              </p:txBody>
            </p:sp>
            <p:sp>
              <p:nvSpPr>
                <p:cNvPr id="79" name="ZoneTexte 78"/>
                <p:cNvSpPr txBox="1"/>
                <p:nvPr/>
              </p:nvSpPr>
              <p:spPr>
                <a:xfrm>
                  <a:off x="8188486" y="1875752"/>
                  <a:ext cx="191641" cy="2450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000" dirty="0" smtClean="0">
                      <a:solidFill>
                        <a:srgbClr val="0000FF"/>
                      </a:solidFill>
                      <a:latin typeface="Times"/>
                      <a:cs typeface="Times"/>
                    </a:rPr>
                    <a:t>u</a:t>
                  </a:r>
                  <a:endParaRPr lang="fr-FR" sz="2000" dirty="0">
                    <a:solidFill>
                      <a:srgbClr val="0000FF"/>
                    </a:solidFill>
                    <a:latin typeface="Times"/>
                    <a:cs typeface="Times"/>
                  </a:endParaRPr>
                </a:p>
              </p:txBody>
            </p:sp>
            <p:sp>
              <p:nvSpPr>
                <p:cNvPr id="80" name="ZoneTexte 79"/>
                <p:cNvSpPr txBox="1"/>
                <p:nvPr/>
              </p:nvSpPr>
              <p:spPr>
                <a:xfrm>
                  <a:off x="7930105" y="2211290"/>
                  <a:ext cx="191641" cy="2450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000" dirty="0" smtClean="0">
                      <a:solidFill>
                        <a:srgbClr val="FF0000"/>
                      </a:solidFill>
                      <a:latin typeface="Times"/>
                      <a:cs typeface="Times"/>
                    </a:rPr>
                    <a:t>v</a:t>
                  </a:r>
                  <a:endParaRPr lang="fr-FR" sz="2000" dirty="0">
                    <a:solidFill>
                      <a:srgbClr val="FF0000"/>
                    </a:solidFill>
                    <a:latin typeface="Times"/>
                    <a:cs typeface="Times"/>
                  </a:endParaRPr>
                </a:p>
              </p:txBody>
            </p:sp>
            <p:sp>
              <p:nvSpPr>
                <p:cNvPr id="81" name="ZoneTexte 80"/>
                <p:cNvSpPr txBox="1"/>
                <p:nvPr/>
              </p:nvSpPr>
              <p:spPr>
                <a:xfrm>
                  <a:off x="8503108" y="2144779"/>
                  <a:ext cx="243950" cy="2450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000" dirty="0" smtClean="0">
                      <a:solidFill>
                        <a:srgbClr val="FF0000"/>
                      </a:solidFill>
                      <a:latin typeface="Times"/>
                      <a:cs typeface="Times"/>
                    </a:rPr>
                    <a:t>-v</a:t>
                  </a:r>
                  <a:endParaRPr lang="fr-FR" sz="2000" dirty="0">
                    <a:solidFill>
                      <a:srgbClr val="FF0000"/>
                    </a:solidFill>
                    <a:latin typeface="Times"/>
                    <a:cs typeface="Times"/>
                  </a:endParaRPr>
                </a:p>
              </p:txBody>
            </p:sp>
            <p:cxnSp>
              <p:nvCxnSpPr>
                <p:cNvPr id="82" name="Connecteur droit avec flèche 81"/>
                <p:cNvCxnSpPr/>
                <p:nvPr/>
              </p:nvCxnSpPr>
              <p:spPr>
                <a:xfrm flipV="1">
                  <a:off x="8319385" y="1986137"/>
                  <a:ext cx="69127" cy="309948"/>
                </a:xfrm>
                <a:prstGeom prst="straightConnector1">
                  <a:avLst/>
                </a:prstGeom>
                <a:ln w="28575" cmpd="sng">
                  <a:solidFill>
                    <a:srgbClr val="0015FF"/>
                  </a:solidFill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onnecteur droit avec flèche 83"/>
                <p:cNvCxnSpPr/>
                <p:nvPr/>
              </p:nvCxnSpPr>
              <p:spPr>
                <a:xfrm flipH="1" flipV="1">
                  <a:off x="7978612" y="2245084"/>
                  <a:ext cx="332930" cy="58138"/>
                </a:xfrm>
                <a:prstGeom prst="straightConnector1">
                  <a:avLst/>
                </a:prstGeom>
                <a:ln w="28575" cmpd="sng">
                  <a:solidFill>
                    <a:srgbClr val="FF0000"/>
                  </a:solidFill>
                  <a:prstDash val="solid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2" name="Connecteur droit avec flèche 111"/>
            <p:cNvCxnSpPr/>
            <p:nvPr/>
          </p:nvCxnSpPr>
          <p:spPr>
            <a:xfrm>
              <a:off x="5628707" y="3920181"/>
              <a:ext cx="543600" cy="94926"/>
            </a:xfrm>
            <a:prstGeom prst="straightConnector1">
              <a:avLst/>
            </a:prstGeom>
            <a:ln w="19050" cmpd="sng">
              <a:solidFill>
                <a:srgbClr val="FF0000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er 25"/>
          <p:cNvGrpSpPr/>
          <p:nvPr/>
        </p:nvGrpSpPr>
        <p:grpSpPr>
          <a:xfrm>
            <a:off x="6560347" y="3173777"/>
            <a:ext cx="1121772" cy="1202142"/>
            <a:chOff x="6560347" y="3290553"/>
            <a:chExt cx="1121772" cy="1202142"/>
          </a:xfrm>
        </p:grpSpPr>
        <p:grpSp>
          <p:nvGrpSpPr>
            <p:cNvPr id="60" name="Grouper 59"/>
            <p:cNvGrpSpPr/>
            <p:nvPr/>
          </p:nvGrpSpPr>
          <p:grpSpPr>
            <a:xfrm rot="19706023">
              <a:off x="6592576" y="3373880"/>
              <a:ext cx="1073857" cy="1118815"/>
              <a:chOff x="6987485" y="1897209"/>
              <a:chExt cx="657688" cy="685223"/>
            </a:xfrm>
          </p:grpSpPr>
          <p:cxnSp>
            <p:nvCxnSpPr>
              <p:cNvPr id="61" name="Connecteur droit avec flèche 60"/>
              <p:cNvCxnSpPr/>
              <p:nvPr/>
            </p:nvCxnSpPr>
            <p:spPr>
              <a:xfrm flipH="1" flipV="1">
                <a:off x="6987485" y="2156857"/>
                <a:ext cx="350496" cy="80761"/>
              </a:xfrm>
              <a:prstGeom prst="straightConnector1">
                <a:avLst/>
              </a:prstGeom>
              <a:ln w="19050" cmpd="sng">
                <a:solidFill>
                  <a:srgbClr val="0015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er 61"/>
              <p:cNvGrpSpPr/>
              <p:nvPr/>
            </p:nvGrpSpPr>
            <p:grpSpPr>
              <a:xfrm>
                <a:off x="7262982" y="1897209"/>
                <a:ext cx="382191" cy="685223"/>
                <a:chOff x="8244820" y="1959246"/>
                <a:chExt cx="382191" cy="685223"/>
              </a:xfrm>
            </p:grpSpPr>
            <p:cxnSp>
              <p:nvCxnSpPr>
                <p:cNvPr id="67" name="Connecteur droit avec flèche 66"/>
                <p:cNvCxnSpPr/>
                <p:nvPr/>
              </p:nvCxnSpPr>
              <p:spPr>
                <a:xfrm>
                  <a:off x="8307729" y="2296086"/>
                  <a:ext cx="319282" cy="73568"/>
                </a:xfrm>
                <a:prstGeom prst="straightConnector1">
                  <a:avLst/>
                </a:prstGeom>
                <a:ln w="28575" cmpd="sng">
                  <a:solidFill>
                    <a:srgbClr val="0015FF"/>
                  </a:solidFill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avec flèche 67"/>
                <p:cNvCxnSpPr/>
                <p:nvPr/>
              </p:nvCxnSpPr>
              <p:spPr>
                <a:xfrm flipH="1">
                  <a:off x="8244820" y="2297497"/>
                  <a:ext cx="63993" cy="346972"/>
                </a:xfrm>
                <a:prstGeom prst="straightConnector1">
                  <a:avLst/>
                </a:prstGeom>
                <a:ln w="19050" cmpd="sng">
                  <a:solidFill>
                    <a:srgbClr val="FF0000">
                      <a:alpha val="70000"/>
                    </a:srgbClr>
                  </a:solidFill>
                  <a:prstDash val="dash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avec flèche 68"/>
                <p:cNvCxnSpPr/>
                <p:nvPr/>
              </p:nvCxnSpPr>
              <p:spPr>
                <a:xfrm flipV="1">
                  <a:off x="8311542" y="1959246"/>
                  <a:ext cx="76676" cy="343976"/>
                </a:xfrm>
                <a:prstGeom prst="straightConnector1">
                  <a:avLst/>
                </a:prstGeom>
                <a:ln w="28575" cmpd="sng">
                  <a:solidFill>
                    <a:srgbClr val="FF0000"/>
                  </a:solidFill>
                  <a:prstDash val="solid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" name="ZoneTexte 112"/>
            <p:cNvSpPr txBox="1"/>
            <p:nvPr/>
          </p:nvSpPr>
          <p:spPr>
            <a:xfrm>
              <a:off x="6560347" y="3969256"/>
              <a:ext cx="39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0000FF"/>
                  </a:solidFill>
                  <a:latin typeface="Times"/>
                  <a:cs typeface="Times"/>
                </a:rPr>
                <a:t>-u</a:t>
              </a:r>
              <a:endParaRPr lang="fr-FR" sz="2000" dirty="0">
                <a:solidFill>
                  <a:srgbClr val="0000FF"/>
                </a:solidFill>
                <a:latin typeface="Times"/>
                <a:cs typeface="Times"/>
              </a:endParaRPr>
            </a:p>
          </p:txBody>
        </p:sp>
        <p:sp>
          <p:nvSpPr>
            <p:cNvPr id="114" name="ZoneTexte 113"/>
            <p:cNvSpPr txBox="1"/>
            <p:nvPr/>
          </p:nvSpPr>
          <p:spPr>
            <a:xfrm>
              <a:off x="7333840" y="338090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0000FF"/>
                  </a:solidFill>
                  <a:latin typeface="Times"/>
                  <a:cs typeface="Times"/>
                </a:rPr>
                <a:t>u</a:t>
              </a:r>
              <a:endParaRPr lang="fr-FR" sz="2000" dirty="0">
                <a:solidFill>
                  <a:srgbClr val="0000FF"/>
                </a:solidFill>
                <a:latin typeface="Times"/>
                <a:cs typeface="Times"/>
              </a:endParaRPr>
            </a:p>
          </p:txBody>
        </p:sp>
        <p:sp>
          <p:nvSpPr>
            <p:cNvPr id="115" name="ZoneTexte 114"/>
            <p:cNvSpPr txBox="1"/>
            <p:nvPr/>
          </p:nvSpPr>
          <p:spPr>
            <a:xfrm>
              <a:off x="6669546" y="329055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rgbClr val="FF0000"/>
                  </a:solidFill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7283803" y="4082249"/>
              <a:ext cx="39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FF0000"/>
                  </a:solidFill>
                  <a:latin typeface="Times"/>
                  <a:cs typeface="Times"/>
                </a:rPr>
                <a:t>-v</a:t>
              </a:r>
              <a:endParaRPr lang="fr-FR" sz="2000" dirty="0">
                <a:solidFill>
                  <a:srgbClr val="FF0000"/>
                </a:solidFill>
                <a:latin typeface="Times"/>
                <a:cs typeface="Time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67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76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Optimization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1" y="1462445"/>
            <a:ext cx="4841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i="1" dirty="0"/>
              <a:t>Greedy optimization</a:t>
            </a:r>
            <a:r>
              <a:rPr lang="en-US" sz="2800" dirty="0" smtClean="0"/>
              <a:t>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	- Compute unknown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i</a:t>
            </a:r>
            <a:endParaRPr lang="en-US" sz="2800" i="1" dirty="0" smtClean="0">
              <a:solidFill>
                <a:srgbClr val="FF0000"/>
              </a:solidFill>
            </a:endParaRPr>
          </a:p>
          <a:p>
            <a:r>
              <a:rPr lang="en-US" sz="2800" dirty="0"/>
              <a:t> </a:t>
            </a:r>
            <a:r>
              <a:rPr lang="en-US" sz="2800" dirty="0" smtClean="0"/>
              <a:t>        </a:t>
            </a:r>
            <a:endParaRPr lang="en-US" sz="2800" i="1" dirty="0" smtClean="0">
              <a:solidFill>
                <a:srgbClr val="0000FF"/>
              </a:solidFill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812385" y="959497"/>
            <a:ext cx="2082320" cy="3763651"/>
          </a:xfrm>
          <a:custGeom>
            <a:avLst/>
            <a:gdLst>
              <a:gd name="connsiteX0" fmla="*/ 2026294 w 2082320"/>
              <a:gd name="connsiteY0" fmla="*/ 1223420 h 3763651"/>
              <a:gd name="connsiteX1" fmla="*/ 2026294 w 2082320"/>
              <a:gd name="connsiteY1" fmla="*/ 3763651 h 3763651"/>
              <a:gd name="connsiteX2" fmla="*/ 0 w 2082320"/>
              <a:gd name="connsiteY2" fmla="*/ 3735633 h 3763651"/>
              <a:gd name="connsiteX3" fmla="*/ 46689 w 2082320"/>
              <a:gd name="connsiteY3" fmla="*/ 0 h 3763651"/>
              <a:gd name="connsiteX4" fmla="*/ 1979605 w 2082320"/>
              <a:gd name="connsiteY4" fmla="*/ 532328 h 3763651"/>
              <a:gd name="connsiteX5" fmla="*/ 2082320 w 2082320"/>
              <a:gd name="connsiteY5" fmla="*/ 457615 h 3763651"/>
              <a:gd name="connsiteX6" fmla="*/ 2026294 w 2082320"/>
              <a:gd name="connsiteY6" fmla="*/ 1223420 h 376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320" h="3763651">
                <a:moveTo>
                  <a:pt x="2026294" y="1223420"/>
                </a:moveTo>
                <a:lnTo>
                  <a:pt x="2026294" y="3763651"/>
                </a:lnTo>
                <a:lnTo>
                  <a:pt x="0" y="3735633"/>
                </a:lnTo>
                <a:lnTo>
                  <a:pt x="46689" y="0"/>
                </a:lnTo>
                <a:lnTo>
                  <a:pt x="1979605" y="532328"/>
                </a:lnTo>
                <a:lnTo>
                  <a:pt x="2082320" y="457615"/>
                </a:lnTo>
                <a:lnTo>
                  <a:pt x="2026294" y="1223420"/>
                </a:lnTo>
                <a:close/>
              </a:path>
            </a:pathLst>
          </a:custGeom>
          <a:solidFill>
            <a:srgbClr val="FFFFFF">
              <a:alpha val="7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rme libre 11"/>
          <p:cNvSpPr/>
          <p:nvPr/>
        </p:nvSpPr>
        <p:spPr>
          <a:xfrm>
            <a:off x="2810602" y="1761325"/>
            <a:ext cx="2213783" cy="3118719"/>
          </a:xfrm>
          <a:custGeom>
            <a:avLst/>
            <a:gdLst>
              <a:gd name="connsiteX0" fmla="*/ 0 w 2213783"/>
              <a:gd name="connsiteY0" fmla="*/ 756474 h 3192457"/>
              <a:gd name="connsiteX1" fmla="*/ 645398 w 2213783"/>
              <a:gd name="connsiteY1" fmla="*/ 749534 h 3192457"/>
              <a:gd name="connsiteX2" fmla="*/ 631518 w 2213783"/>
              <a:gd name="connsiteY2" fmla="*/ 1957115 h 3192457"/>
              <a:gd name="connsiteX3" fmla="*/ 27759 w 2213783"/>
              <a:gd name="connsiteY3" fmla="*/ 1964055 h 3192457"/>
              <a:gd name="connsiteX4" fmla="*/ 20819 w 2213783"/>
              <a:gd name="connsiteY4" fmla="*/ 3192457 h 3192457"/>
              <a:gd name="connsiteX5" fmla="*/ 2213783 w 2213783"/>
              <a:gd name="connsiteY5" fmla="*/ 3123056 h 3192457"/>
              <a:gd name="connsiteX6" fmla="*/ 1457350 w 2213783"/>
              <a:gd name="connsiteY6" fmla="*/ 617671 h 3192457"/>
              <a:gd name="connsiteX7" fmla="*/ 1318554 w 2213783"/>
              <a:gd name="connsiteY7" fmla="*/ 145743 h 3192457"/>
              <a:gd name="connsiteX8" fmla="*/ 62458 w 2213783"/>
              <a:gd name="connsiteY8" fmla="*/ 0 h 3192457"/>
              <a:gd name="connsiteX9" fmla="*/ 0 w 2213783"/>
              <a:gd name="connsiteY9" fmla="*/ 756474 h 3192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13783" h="3192457">
                <a:moveTo>
                  <a:pt x="0" y="756474"/>
                </a:moveTo>
                <a:lnTo>
                  <a:pt x="645398" y="749534"/>
                </a:lnTo>
                <a:lnTo>
                  <a:pt x="631518" y="1957115"/>
                </a:lnTo>
                <a:lnTo>
                  <a:pt x="27759" y="1964055"/>
                </a:lnTo>
                <a:cubicBezTo>
                  <a:pt x="25446" y="2373522"/>
                  <a:pt x="23132" y="2782990"/>
                  <a:pt x="20819" y="3192457"/>
                </a:cubicBezTo>
                <a:lnTo>
                  <a:pt x="2213783" y="3123056"/>
                </a:lnTo>
                <a:lnTo>
                  <a:pt x="1457350" y="617671"/>
                </a:lnTo>
                <a:lnTo>
                  <a:pt x="1318554" y="145743"/>
                </a:lnTo>
                <a:lnTo>
                  <a:pt x="62458" y="0"/>
                </a:lnTo>
                <a:lnTo>
                  <a:pt x="0" y="756474"/>
                </a:lnTo>
                <a:close/>
              </a:path>
            </a:pathLst>
          </a:custGeom>
          <a:solidFill>
            <a:srgbClr val="FFFFFF">
              <a:alpha val="7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Image 69" descr="spanning_tree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3551"/>
            <a:ext cx="2975264" cy="2977613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 rot="5400000">
            <a:off x="3419997" y="2394080"/>
            <a:ext cx="48579" cy="222084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43686" y="1462445"/>
            <a:ext cx="1998203" cy="319261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841889" y="1524070"/>
            <a:ext cx="1353153" cy="68529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ZoneTexte 55"/>
          <p:cNvSpPr txBox="1"/>
          <p:nvPr/>
        </p:nvSpPr>
        <p:spPr>
          <a:xfrm>
            <a:off x="6782280" y="2346584"/>
            <a:ext cx="1514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α’ = α + </a:t>
            </a:r>
            <a:r>
              <a:rPr lang="fr-FR" sz="2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π/2</a:t>
            </a:r>
          </a:p>
          <a:p>
            <a:r>
              <a:rPr lang="fr-FR" sz="2000" dirty="0" smtClean="0"/>
              <a:t>β‘ = (-1)</a:t>
            </a:r>
            <a:r>
              <a:rPr lang="fr-FR" sz="2000" baseline="30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β</a:t>
            </a:r>
            <a:endParaRPr lang="fr-FR" sz="2000" dirty="0"/>
          </a:p>
        </p:txBody>
      </p:sp>
      <p:sp>
        <p:nvSpPr>
          <p:cNvPr id="59" name="Rectangle 58"/>
          <p:cNvSpPr/>
          <p:nvPr/>
        </p:nvSpPr>
        <p:spPr>
          <a:xfrm>
            <a:off x="2841889" y="2803963"/>
            <a:ext cx="1353153" cy="185109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400891" y="3095877"/>
            <a:ext cx="1457061" cy="1457061"/>
          </a:xfrm>
          <a:prstGeom prst="rect">
            <a:avLst/>
          </a:prstGeom>
          <a:solidFill>
            <a:srgbClr val="69BC66">
              <a:alpha val="19000"/>
            </a:srgbClr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933131" y="3095094"/>
            <a:ext cx="1457061" cy="1457061"/>
          </a:xfrm>
          <a:prstGeom prst="rect">
            <a:avLst/>
          </a:prstGeom>
          <a:solidFill>
            <a:srgbClr val="DA6E2D">
              <a:alpha val="19000"/>
            </a:srgb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er 78"/>
          <p:cNvGrpSpPr/>
          <p:nvPr/>
        </p:nvGrpSpPr>
        <p:grpSpPr>
          <a:xfrm>
            <a:off x="5008251" y="3101367"/>
            <a:ext cx="1333901" cy="1360633"/>
            <a:chOff x="5008251" y="3218143"/>
            <a:chExt cx="1333901" cy="1360633"/>
          </a:xfrm>
        </p:grpSpPr>
        <p:grpSp>
          <p:nvGrpSpPr>
            <p:cNvPr id="80" name="Grouper 79"/>
            <p:cNvGrpSpPr/>
            <p:nvPr/>
          </p:nvGrpSpPr>
          <p:grpSpPr>
            <a:xfrm>
              <a:off x="5008251" y="3218143"/>
              <a:ext cx="1333901" cy="1360633"/>
              <a:chOff x="6948267" y="1813715"/>
              <a:chExt cx="816953" cy="833324"/>
            </a:xfrm>
          </p:grpSpPr>
          <p:cxnSp>
            <p:nvCxnSpPr>
              <p:cNvPr id="82" name="Connecteur droit avec flèche 81"/>
              <p:cNvCxnSpPr/>
              <p:nvPr/>
            </p:nvCxnSpPr>
            <p:spPr>
              <a:xfrm flipH="1">
                <a:off x="7254013" y="2237618"/>
                <a:ext cx="85277" cy="320065"/>
              </a:xfrm>
              <a:prstGeom prst="straightConnector1">
                <a:avLst/>
              </a:prstGeom>
              <a:ln w="19050" cmpd="sng">
                <a:solidFill>
                  <a:srgbClr val="0015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3" name="Grouper 82"/>
              <p:cNvGrpSpPr/>
              <p:nvPr/>
            </p:nvGrpSpPr>
            <p:grpSpPr>
              <a:xfrm>
                <a:off x="6948267" y="1813715"/>
                <a:ext cx="816953" cy="833324"/>
                <a:chOff x="7930105" y="1875752"/>
                <a:chExt cx="816953" cy="833324"/>
              </a:xfrm>
            </p:grpSpPr>
            <p:sp>
              <p:nvSpPr>
                <p:cNvPr id="84" name="ZoneTexte 83"/>
                <p:cNvSpPr txBox="1"/>
                <p:nvPr/>
              </p:nvSpPr>
              <p:spPr>
                <a:xfrm>
                  <a:off x="8219523" y="2464027"/>
                  <a:ext cx="243950" cy="2450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000" dirty="0" smtClean="0">
                      <a:solidFill>
                        <a:srgbClr val="0000FF"/>
                      </a:solidFill>
                      <a:latin typeface="Times"/>
                      <a:cs typeface="Times"/>
                    </a:rPr>
                    <a:t>-u</a:t>
                  </a:r>
                  <a:endParaRPr lang="fr-FR" sz="2000" dirty="0">
                    <a:solidFill>
                      <a:srgbClr val="0000FF"/>
                    </a:solidFill>
                    <a:latin typeface="Times"/>
                    <a:cs typeface="Times"/>
                  </a:endParaRPr>
                </a:p>
              </p:txBody>
            </p:sp>
            <p:sp>
              <p:nvSpPr>
                <p:cNvPr id="85" name="ZoneTexte 84"/>
                <p:cNvSpPr txBox="1"/>
                <p:nvPr/>
              </p:nvSpPr>
              <p:spPr>
                <a:xfrm>
                  <a:off x="8188486" y="1875752"/>
                  <a:ext cx="191641" cy="2450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000" dirty="0" smtClean="0">
                      <a:solidFill>
                        <a:srgbClr val="0000FF"/>
                      </a:solidFill>
                      <a:latin typeface="Times"/>
                      <a:cs typeface="Times"/>
                    </a:rPr>
                    <a:t>u</a:t>
                  </a:r>
                  <a:endParaRPr lang="fr-FR" sz="2000" dirty="0">
                    <a:solidFill>
                      <a:srgbClr val="0000FF"/>
                    </a:solidFill>
                    <a:latin typeface="Times"/>
                    <a:cs typeface="Times"/>
                  </a:endParaRPr>
                </a:p>
              </p:txBody>
            </p:sp>
            <p:sp>
              <p:nvSpPr>
                <p:cNvPr id="86" name="ZoneTexte 85"/>
                <p:cNvSpPr txBox="1"/>
                <p:nvPr/>
              </p:nvSpPr>
              <p:spPr>
                <a:xfrm>
                  <a:off x="7930105" y="2211290"/>
                  <a:ext cx="191641" cy="2450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000" dirty="0" smtClean="0">
                      <a:solidFill>
                        <a:srgbClr val="FF0000"/>
                      </a:solidFill>
                      <a:latin typeface="Times"/>
                      <a:cs typeface="Times"/>
                    </a:rPr>
                    <a:t>v</a:t>
                  </a:r>
                  <a:endParaRPr lang="fr-FR" sz="2000" dirty="0">
                    <a:solidFill>
                      <a:srgbClr val="FF0000"/>
                    </a:solidFill>
                    <a:latin typeface="Times"/>
                    <a:cs typeface="Times"/>
                  </a:endParaRPr>
                </a:p>
              </p:txBody>
            </p:sp>
            <p:sp>
              <p:nvSpPr>
                <p:cNvPr id="109" name="ZoneTexte 108"/>
                <p:cNvSpPr txBox="1"/>
                <p:nvPr/>
              </p:nvSpPr>
              <p:spPr>
                <a:xfrm>
                  <a:off x="8503108" y="2144779"/>
                  <a:ext cx="243950" cy="2450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000" dirty="0" smtClean="0">
                      <a:solidFill>
                        <a:srgbClr val="FF0000"/>
                      </a:solidFill>
                      <a:latin typeface="Times"/>
                      <a:cs typeface="Times"/>
                    </a:rPr>
                    <a:t>-v</a:t>
                  </a:r>
                  <a:endParaRPr lang="fr-FR" sz="2000" dirty="0">
                    <a:solidFill>
                      <a:srgbClr val="FF0000"/>
                    </a:solidFill>
                    <a:latin typeface="Times"/>
                    <a:cs typeface="Times"/>
                  </a:endParaRPr>
                </a:p>
              </p:txBody>
            </p:sp>
            <p:cxnSp>
              <p:nvCxnSpPr>
                <p:cNvPr id="110" name="Connecteur droit avec flèche 109"/>
                <p:cNvCxnSpPr/>
                <p:nvPr/>
              </p:nvCxnSpPr>
              <p:spPr>
                <a:xfrm flipV="1">
                  <a:off x="8319385" y="1986137"/>
                  <a:ext cx="69127" cy="309948"/>
                </a:xfrm>
                <a:prstGeom prst="straightConnector1">
                  <a:avLst/>
                </a:prstGeom>
                <a:ln w="28575" cmpd="sng">
                  <a:solidFill>
                    <a:srgbClr val="0015FF"/>
                  </a:solidFill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necteur droit avec flèche 110"/>
                <p:cNvCxnSpPr/>
                <p:nvPr/>
              </p:nvCxnSpPr>
              <p:spPr>
                <a:xfrm flipH="1" flipV="1">
                  <a:off x="7978612" y="2245084"/>
                  <a:ext cx="332930" cy="58138"/>
                </a:xfrm>
                <a:prstGeom prst="straightConnector1">
                  <a:avLst/>
                </a:prstGeom>
                <a:ln w="28575" cmpd="sng">
                  <a:solidFill>
                    <a:srgbClr val="FF0000"/>
                  </a:solidFill>
                  <a:prstDash val="solid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1" name="Connecteur droit avec flèche 80"/>
            <p:cNvCxnSpPr/>
            <p:nvPr/>
          </p:nvCxnSpPr>
          <p:spPr>
            <a:xfrm>
              <a:off x="5628707" y="3920181"/>
              <a:ext cx="543600" cy="94926"/>
            </a:xfrm>
            <a:prstGeom prst="straightConnector1">
              <a:avLst/>
            </a:prstGeom>
            <a:ln w="19050" cmpd="sng">
              <a:solidFill>
                <a:srgbClr val="FF0000">
                  <a:alpha val="70000"/>
                </a:srgbClr>
              </a:solidFill>
              <a:prstDash val="dash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er 111"/>
          <p:cNvGrpSpPr/>
          <p:nvPr/>
        </p:nvGrpSpPr>
        <p:grpSpPr>
          <a:xfrm>
            <a:off x="6560347" y="3173777"/>
            <a:ext cx="1121772" cy="1202142"/>
            <a:chOff x="6560347" y="3290553"/>
            <a:chExt cx="1121772" cy="1202142"/>
          </a:xfrm>
        </p:grpSpPr>
        <p:grpSp>
          <p:nvGrpSpPr>
            <p:cNvPr id="113" name="Grouper 112"/>
            <p:cNvGrpSpPr/>
            <p:nvPr/>
          </p:nvGrpSpPr>
          <p:grpSpPr>
            <a:xfrm rot="19706023">
              <a:off x="6592576" y="3373880"/>
              <a:ext cx="1073857" cy="1118815"/>
              <a:chOff x="6987485" y="1897209"/>
              <a:chExt cx="657688" cy="685223"/>
            </a:xfrm>
          </p:grpSpPr>
          <p:cxnSp>
            <p:nvCxnSpPr>
              <p:cNvPr id="118" name="Connecteur droit avec flèche 117"/>
              <p:cNvCxnSpPr/>
              <p:nvPr/>
            </p:nvCxnSpPr>
            <p:spPr>
              <a:xfrm flipH="1" flipV="1">
                <a:off x="6987485" y="2156857"/>
                <a:ext cx="350496" cy="80761"/>
              </a:xfrm>
              <a:prstGeom prst="straightConnector1">
                <a:avLst/>
              </a:prstGeom>
              <a:ln w="19050" cmpd="sng">
                <a:solidFill>
                  <a:srgbClr val="0015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Grouper 118"/>
              <p:cNvGrpSpPr/>
              <p:nvPr/>
            </p:nvGrpSpPr>
            <p:grpSpPr>
              <a:xfrm>
                <a:off x="7262982" y="1897209"/>
                <a:ext cx="382191" cy="685223"/>
                <a:chOff x="8244820" y="1959246"/>
                <a:chExt cx="382191" cy="685223"/>
              </a:xfrm>
            </p:grpSpPr>
            <p:cxnSp>
              <p:nvCxnSpPr>
                <p:cNvPr id="120" name="Connecteur droit avec flèche 119"/>
                <p:cNvCxnSpPr/>
                <p:nvPr/>
              </p:nvCxnSpPr>
              <p:spPr>
                <a:xfrm>
                  <a:off x="8307729" y="2296086"/>
                  <a:ext cx="319282" cy="73568"/>
                </a:xfrm>
                <a:prstGeom prst="straightConnector1">
                  <a:avLst/>
                </a:prstGeom>
                <a:ln w="28575" cmpd="sng">
                  <a:solidFill>
                    <a:srgbClr val="0015FF"/>
                  </a:solidFill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Connecteur droit avec flèche 120"/>
                <p:cNvCxnSpPr/>
                <p:nvPr/>
              </p:nvCxnSpPr>
              <p:spPr>
                <a:xfrm flipH="1">
                  <a:off x="8244820" y="2297497"/>
                  <a:ext cx="63993" cy="346972"/>
                </a:xfrm>
                <a:prstGeom prst="straightConnector1">
                  <a:avLst/>
                </a:prstGeom>
                <a:ln w="19050" cmpd="sng">
                  <a:solidFill>
                    <a:srgbClr val="FF0000">
                      <a:alpha val="70000"/>
                    </a:srgbClr>
                  </a:solidFill>
                  <a:prstDash val="dash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necteur droit avec flèche 121"/>
                <p:cNvCxnSpPr/>
                <p:nvPr/>
              </p:nvCxnSpPr>
              <p:spPr>
                <a:xfrm flipV="1">
                  <a:off x="8311542" y="1959246"/>
                  <a:ext cx="76676" cy="343976"/>
                </a:xfrm>
                <a:prstGeom prst="straightConnector1">
                  <a:avLst/>
                </a:prstGeom>
                <a:ln w="28575" cmpd="sng">
                  <a:solidFill>
                    <a:srgbClr val="FF0000"/>
                  </a:solidFill>
                  <a:prstDash val="solid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ZoneTexte 113"/>
            <p:cNvSpPr txBox="1"/>
            <p:nvPr/>
          </p:nvSpPr>
          <p:spPr>
            <a:xfrm>
              <a:off x="6560347" y="3969256"/>
              <a:ext cx="39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0000FF"/>
                  </a:solidFill>
                  <a:latin typeface="Times"/>
                  <a:cs typeface="Times"/>
                </a:rPr>
                <a:t>-u</a:t>
              </a:r>
              <a:endParaRPr lang="fr-FR" sz="2000" dirty="0">
                <a:solidFill>
                  <a:srgbClr val="0000FF"/>
                </a:solidFill>
                <a:latin typeface="Times"/>
                <a:cs typeface="Times"/>
              </a:endParaRPr>
            </a:p>
          </p:txBody>
        </p:sp>
        <p:sp>
          <p:nvSpPr>
            <p:cNvPr id="115" name="ZoneTexte 114"/>
            <p:cNvSpPr txBox="1"/>
            <p:nvPr/>
          </p:nvSpPr>
          <p:spPr>
            <a:xfrm>
              <a:off x="7333840" y="338090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0000FF"/>
                  </a:solidFill>
                  <a:latin typeface="Times"/>
                  <a:cs typeface="Times"/>
                </a:rPr>
                <a:t>u</a:t>
              </a:r>
              <a:endParaRPr lang="fr-FR" sz="2000" dirty="0">
                <a:solidFill>
                  <a:srgbClr val="0000FF"/>
                </a:solidFill>
                <a:latin typeface="Times"/>
                <a:cs typeface="Times"/>
              </a:endParaRPr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6669546" y="329055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rgbClr val="FF0000"/>
                  </a:solidFill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117" name="ZoneTexte 116"/>
            <p:cNvSpPr txBox="1"/>
            <p:nvPr/>
          </p:nvSpPr>
          <p:spPr>
            <a:xfrm>
              <a:off x="7283803" y="4082249"/>
              <a:ext cx="39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FF0000"/>
                  </a:solidFill>
                  <a:latin typeface="Times"/>
                  <a:cs typeface="Times"/>
                </a:rPr>
                <a:t>-v</a:t>
              </a:r>
              <a:endParaRPr lang="fr-FR" sz="2000" dirty="0">
                <a:solidFill>
                  <a:srgbClr val="FF0000"/>
                </a:solidFill>
                <a:latin typeface="Times"/>
                <a:cs typeface="Times"/>
              </a:endParaRPr>
            </a:p>
          </p:txBody>
        </p:sp>
      </p:grpSp>
      <p:grpSp>
        <p:nvGrpSpPr>
          <p:cNvPr id="15" name="Grouper 14"/>
          <p:cNvGrpSpPr/>
          <p:nvPr/>
        </p:nvGrpSpPr>
        <p:grpSpPr>
          <a:xfrm rot="658472" flipV="1">
            <a:off x="5400170" y="2914728"/>
            <a:ext cx="1411248" cy="1411248"/>
            <a:chOff x="5998313" y="3159897"/>
            <a:chExt cx="1029322" cy="1029322"/>
          </a:xfrm>
        </p:grpSpPr>
        <p:sp>
          <p:nvSpPr>
            <p:cNvPr id="13" name="Arc 12"/>
            <p:cNvSpPr/>
            <p:nvPr/>
          </p:nvSpPr>
          <p:spPr>
            <a:xfrm rot="18097033">
              <a:off x="5998313" y="3159897"/>
              <a:ext cx="1029322" cy="1029322"/>
            </a:xfrm>
            <a:prstGeom prst="arc">
              <a:avLst>
                <a:gd name="adj1" fmla="val 16200000"/>
                <a:gd name="adj2" fmla="val 1272193"/>
              </a:avLst>
            </a:prstGeom>
            <a:ln w="57150" cmpd="sng">
              <a:gradFill flip="none" rotWithShape="1">
                <a:gsLst>
                  <a:gs pos="63000">
                    <a:srgbClr val="FF0000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82317" y="3323309"/>
              <a:ext cx="62879" cy="6483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er 15"/>
          <p:cNvGrpSpPr/>
          <p:nvPr/>
        </p:nvGrpSpPr>
        <p:grpSpPr>
          <a:xfrm rot="229888">
            <a:off x="5677586" y="3004254"/>
            <a:ext cx="1534197" cy="1335064"/>
            <a:chOff x="7518339" y="2685377"/>
            <a:chExt cx="1029322" cy="1029322"/>
          </a:xfrm>
        </p:grpSpPr>
        <p:sp>
          <p:nvSpPr>
            <p:cNvPr id="57" name="Arc 56"/>
            <p:cNvSpPr/>
            <p:nvPr/>
          </p:nvSpPr>
          <p:spPr>
            <a:xfrm rot="18097033">
              <a:off x="7518339" y="2685377"/>
              <a:ext cx="1029322" cy="1029322"/>
            </a:xfrm>
            <a:prstGeom prst="arc">
              <a:avLst>
                <a:gd name="adj1" fmla="val 16200000"/>
                <a:gd name="adj2" fmla="val 681288"/>
              </a:avLst>
            </a:prstGeom>
            <a:ln w="57150" cmpd="sng">
              <a:gradFill flip="none" rotWithShape="1">
                <a:gsLst>
                  <a:gs pos="49000">
                    <a:srgbClr val="0000FF"/>
                  </a:gs>
                  <a:gs pos="84000">
                    <a:srgbClr val="FF0000"/>
                  </a:gs>
                </a:gsLst>
                <a:lin ang="0" scaled="1"/>
                <a:tileRect/>
              </a:gra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97289" y="2805001"/>
              <a:ext cx="59321" cy="67038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563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77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Optimization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1" y="1462445"/>
            <a:ext cx="4841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i="1" dirty="0"/>
              <a:t>Greedy optimization</a:t>
            </a:r>
            <a:r>
              <a:rPr lang="en-US" sz="2800" dirty="0" smtClean="0"/>
              <a:t>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	- </a:t>
            </a:r>
            <a:r>
              <a:rPr lang="en-US" sz="2800" b="1" i="1" dirty="0" smtClean="0"/>
              <a:t>Update </a:t>
            </a:r>
            <a:r>
              <a:rPr lang="en-US" sz="2800" dirty="0" smtClean="0"/>
              <a:t>crosses according</a:t>
            </a:r>
          </a:p>
          <a:p>
            <a:r>
              <a:rPr lang="en-US" sz="2800" i="1" dirty="0">
                <a:solidFill>
                  <a:srgbClr val="0000FF"/>
                </a:solidFill>
              </a:rPr>
              <a:t> </a:t>
            </a:r>
            <a:r>
              <a:rPr lang="en-US" sz="2800" i="1" dirty="0" smtClean="0">
                <a:solidFill>
                  <a:srgbClr val="0000FF"/>
                </a:solidFill>
              </a:rPr>
              <a:t>    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 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our </a:t>
            </a:r>
            <a:r>
              <a:rPr lang="en-US" sz="28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smoothness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energy</a:t>
            </a:r>
            <a:endParaRPr lang="en-US" sz="2800" i="1" dirty="0" smtClean="0">
              <a:solidFill>
                <a:srgbClr val="0000FF"/>
              </a:solidFill>
            </a:endParaRPr>
          </a:p>
        </p:txBody>
      </p:sp>
      <p:pic>
        <p:nvPicPr>
          <p:cNvPr id="60" name="Image 59" descr="spanning_tree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3551"/>
            <a:ext cx="2975265" cy="2977613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843686" y="2804652"/>
            <a:ext cx="2583086" cy="1841066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46542" y="1286427"/>
            <a:ext cx="3379844" cy="91707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62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78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Optimization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1" y="1462445"/>
            <a:ext cx="4841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i="1" dirty="0"/>
              <a:t>Greedy optimization</a:t>
            </a:r>
            <a:r>
              <a:rPr lang="en-US" sz="2800" dirty="0" smtClean="0"/>
              <a:t>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	</a:t>
            </a:r>
            <a:r>
              <a:rPr lang="en-US" sz="2800" dirty="0"/>
              <a:t>- Select </a:t>
            </a:r>
            <a:r>
              <a:rPr lang="en-US" sz="2800" i="1" dirty="0">
                <a:solidFill>
                  <a:srgbClr val="0000FF"/>
                </a:solidFill>
              </a:rPr>
              <a:t>transition</a:t>
            </a:r>
          </a:p>
        </p:txBody>
      </p:sp>
      <p:pic>
        <p:nvPicPr>
          <p:cNvPr id="9" name="Image 8" descr="spanning_tree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3551"/>
            <a:ext cx="2975265" cy="29776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9563" y="1462445"/>
            <a:ext cx="1398658" cy="319261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8221" y="1502133"/>
            <a:ext cx="1948119" cy="128923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58221" y="3393199"/>
            <a:ext cx="1948119" cy="127376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44874" y="2791365"/>
            <a:ext cx="666750" cy="601834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2831718" y="2973104"/>
            <a:ext cx="48579" cy="222084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79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Optimization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1" y="1462445"/>
            <a:ext cx="4841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i="1" dirty="0"/>
              <a:t>Greedy optimization</a:t>
            </a:r>
            <a:r>
              <a:rPr lang="en-US" sz="2800" dirty="0" smtClean="0"/>
              <a:t>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	- </a:t>
            </a:r>
            <a:r>
              <a:rPr lang="en-US" sz="2800" dirty="0"/>
              <a:t>Compute unknown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i</a:t>
            </a:r>
            <a:endParaRPr lang="en-US" sz="2800" i="1" dirty="0">
              <a:solidFill>
                <a:srgbClr val="FF0000"/>
              </a:solidFill>
            </a:endParaRPr>
          </a:p>
          <a:p>
            <a:endParaRPr lang="en-US" sz="2800" i="1" dirty="0">
              <a:solidFill>
                <a:srgbClr val="0000FF"/>
              </a:solidFill>
            </a:endParaRPr>
          </a:p>
        </p:txBody>
      </p:sp>
      <p:pic>
        <p:nvPicPr>
          <p:cNvPr id="9" name="Image 8" descr="spanning_tree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2" y="1603551"/>
            <a:ext cx="2975265" cy="29776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9563" y="1462445"/>
            <a:ext cx="1398658" cy="319261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58221" y="1502133"/>
            <a:ext cx="1948119" cy="128923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58221" y="3393199"/>
            <a:ext cx="1948119" cy="127376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44874" y="2791365"/>
            <a:ext cx="666750" cy="601834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2831718" y="2973104"/>
            <a:ext cx="48579" cy="222084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933131" y="3095094"/>
            <a:ext cx="1457061" cy="1457061"/>
          </a:xfrm>
          <a:prstGeom prst="rect">
            <a:avLst/>
          </a:prstGeom>
          <a:solidFill>
            <a:srgbClr val="DA6E2D">
              <a:alpha val="19000"/>
            </a:srgb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400891" y="3095877"/>
            <a:ext cx="1457061" cy="1457061"/>
          </a:xfrm>
          <a:prstGeom prst="rect">
            <a:avLst/>
          </a:prstGeom>
          <a:solidFill>
            <a:srgbClr val="69BC66">
              <a:alpha val="19000"/>
            </a:srgbClr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er 62"/>
          <p:cNvGrpSpPr/>
          <p:nvPr/>
        </p:nvGrpSpPr>
        <p:grpSpPr>
          <a:xfrm rot="21015536" flipV="1">
            <a:off x="5888483" y="2805886"/>
            <a:ext cx="1495521" cy="1495521"/>
            <a:chOff x="5998313" y="3159897"/>
            <a:chExt cx="1029322" cy="1029322"/>
          </a:xfrm>
        </p:grpSpPr>
        <p:sp>
          <p:nvSpPr>
            <p:cNvPr id="64" name="Arc 63"/>
            <p:cNvSpPr/>
            <p:nvPr/>
          </p:nvSpPr>
          <p:spPr>
            <a:xfrm rot="18097033">
              <a:off x="5998313" y="3159897"/>
              <a:ext cx="1029322" cy="1029322"/>
            </a:xfrm>
            <a:prstGeom prst="arc">
              <a:avLst>
                <a:gd name="adj1" fmla="val 16200000"/>
                <a:gd name="adj2" fmla="val 1272193"/>
              </a:avLst>
            </a:prstGeom>
            <a:ln w="57150" cmpd="sng">
              <a:gradFill flip="none" rotWithShape="1">
                <a:gsLst>
                  <a:gs pos="63000">
                    <a:srgbClr val="FF0000"/>
                  </a:gs>
                  <a:gs pos="100000">
                    <a:srgbClr val="0000FF"/>
                  </a:gs>
                </a:gsLst>
                <a:lin ang="0" scaled="1"/>
                <a:tileRect/>
              </a:gra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78118" y="3333110"/>
              <a:ext cx="58270" cy="499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er 65"/>
          <p:cNvGrpSpPr/>
          <p:nvPr/>
        </p:nvGrpSpPr>
        <p:grpSpPr>
          <a:xfrm rot="21065422">
            <a:off x="5859804" y="3108650"/>
            <a:ext cx="1100965" cy="958064"/>
            <a:chOff x="7518339" y="2685377"/>
            <a:chExt cx="1029322" cy="1029322"/>
          </a:xfrm>
        </p:grpSpPr>
        <p:sp>
          <p:nvSpPr>
            <p:cNvPr id="67" name="Arc 66"/>
            <p:cNvSpPr/>
            <p:nvPr/>
          </p:nvSpPr>
          <p:spPr>
            <a:xfrm rot="18097033">
              <a:off x="7518339" y="2685377"/>
              <a:ext cx="1029322" cy="1029322"/>
            </a:xfrm>
            <a:prstGeom prst="arc">
              <a:avLst>
                <a:gd name="adj1" fmla="val 16200000"/>
                <a:gd name="adj2" fmla="val 2107261"/>
              </a:avLst>
            </a:prstGeom>
            <a:ln w="57150" cmpd="sng">
              <a:gradFill flip="none" rotWithShape="1">
                <a:gsLst>
                  <a:gs pos="49000">
                    <a:srgbClr val="0000FF"/>
                  </a:gs>
                  <a:gs pos="84000">
                    <a:srgbClr val="FF0000"/>
                  </a:gs>
                </a:gsLst>
                <a:lin ang="0" scaled="1"/>
                <a:tileRect/>
              </a:gra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rot="2100464">
              <a:off x="7599641" y="2784889"/>
              <a:ext cx="85078" cy="6755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er 3"/>
          <p:cNvGrpSpPr/>
          <p:nvPr/>
        </p:nvGrpSpPr>
        <p:grpSpPr>
          <a:xfrm>
            <a:off x="6401792" y="3078560"/>
            <a:ext cx="1377918" cy="1436472"/>
            <a:chOff x="6401792" y="3195336"/>
            <a:chExt cx="1377918" cy="1436472"/>
          </a:xfrm>
        </p:grpSpPr>
        <p:grpSp>
          <p:nvGrpSpPr>
            <p:cNvPr id="43" name="Grouper 42"/>
            <p:cNvGrpSpPr/>
            <p:nvPr/>
          </p:nvGrpSpPr>
          <p:grpSpPr>
            <a:xfrm rot="19450971">
              <a:off x="6583889" y="3405952"/>
              <a:ext cx="1073857" cy="1118815"/>
              <a:chOff x="6987485" y="1897209"/>
              <a:chExt cx="657688" cy="685223"/>
            </a:xfrm>
          </p:grpSpPr>
          <p:cxnSp>
            <p:nvCxnSpPr>
              <p:cNvPr id="44" name="Connecteur droit avec flèche 43"/>
              <p:cNvCxnSpPr/>
              <p:nvPr/>
            </p:nvCxnSpPr>
            <p:spPr>
              <a:xfrm flipH="1" flipV="1">
                <a:off x="6987485" y="2156857"/>
                <a:ext cx="350496" cy="80761"/>
              </a:xfrm>
              <a:prstGeom prst="straightConnector1">
                <a:avLst/>
              </a:prstGeom>
              <a:ln w="19050" cmpd="sng">
                <a:solidFill>
                  <a:srgbClr val="0015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er 44"/>
              <p:cNvGrpSpPr/>
              <p:nvPr/>
            </p:nvGrpSpPr>
            <p:grpSpPr>
              <a:xfrm>
                <a:off x="7262982" y="1897209"/>
                <a:ext cx="382191" cy="685223"/>
                <a:chOff x="8244820" y="1959246"/>
                <a:chExt cx="382191" cy="685223"/>
              </a:xfrm>
            </p:grpSpPr>
            <p:cxnSp>
              <p:nvCxnSpPr>
                <p:cNvPr id="50" name="Connecteur droit avec flèche 49"/>
                <p:cNvCxnSpPr/>
                <p:nvPr/>
              </p:nvCxnSpPr>
              <p:spPr>
                <a:xfrm>
                  <a:off x="8307729" y="2296086"/>
                  <a:ext cx="319282" cy="73568"/>
                </a:xfrm>
                <a:prstGeom prst="straightConnector1">
                  <a:avLst/>
                </a:prstGeom>
                <a:ln w="28575" cmpd="sng">
                  <a:solidFill>
                    <a:srgbClr val="0015FF"/>
                  </a:solidFill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avec flèche 50"/>
                <p:cNvCxnSpPr/>
                <p:nvPr/>
              </p:nvCxnSpPr>
              <p:spPr>
                <a:xfrm flipH="1">
                  <a:off x="8244820" y="2297497"/>
                  <a:ext cx="63993" cy="346972"/>
                </a:xfrm>
                <a:prstGeom prst="straightConnector1">
                  <a:avLst/>
                </a:prstGeom>
                <a:ln w="19050" cmpd="sng">
                  <a:solidFill>
                    <a:srgbClr val="FF0000">
                      <a:alpha val="70000"/>
                    </a:srgbClr>
                  </a:solidFill>
                  <a:prstDash val="dash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necteur droit avec flèche 51"/>
                <p:cNvCxnSpPr/>
                <p:nvPr/>
              </p:nvCxnSpPr>
              <p:spPr>
                <a:xfrm flipV="1">
                  <a:off x="8311542" y="1959246"/>
                  <a:ext cx="76676" cy="343976"/>
                </a:xfrm>
                <a:prstGeom prst="straightConnector1">
                  <a:avLst/>
                </a:prstGeom>
                <a:ln w="28575" cmpd="sng">
                  <a:solidFill>
                    <a:srgbClr val="FF0000"/>
                  </a:solidFill>
                  <a:prstDash val="solid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ZoneTexte 69"/>
            <p:cNvSpPr txBox="1"/>
            <p:nvPr/>
          </p:nvSpPr>
          <p:spPr>
            <a:xfrm>
              <a:off x="6401792" y="3790237"/>
              <a:ext cx="39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0000FF"/>
                  </a:solidFill>
                  <a:latin typeface="Times"/>
                  <a:cs typeface="Times"/>
                </a:rPr>
                <a:t>-u</a:t>
              </a:r>
              <a:endParaRPr lang="fr-FR" sz="2000" dirty="0">
                <a:solidFill>
                  <a:srgbClr val="0000FF"/>
                </a:solidFill>
                <a:latin typeface="Times"/>
                <a:cs typeface="Times"/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466804" y="369312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0000FF"/>
                  </a:solidFill>
                  <a:latin typeface="Times"/>
                  <a:cs typeface="Times"/>
                </a:rPr>
                <a:t>u</a:t>
              </a:r>
              <a:endParaRPr lang="fr-FR" sz="2000" dirty="0">
                <a:solidFill>
                  <a:srgbClr val="0000FF"/>
                </a:solidFill>
                <a:latin typeface="Times"/>
                <a:cs typeface="Times"/>
              </a:endParaRPr>
            </a:p>
          </p:txBody>
        </p:sp>
        <p:sp>
          <p:nvSpPr>
            <p:cNvPr id="72" name="ZoneTexte 71"/>
            <p:cNvSpPr txBox="1"/>
            <p:nvPr/>
          </p:nvSpPr>
          <p:spPr>
            <a:xfrm>
              <a:off x="6915999" y="319533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rgbClr val="FF0000"/>
                  </a:solidFill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6993233" y="4231698"/>
              <a:ext cx="39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FF0000"/>
                  </a:solidFill>
                  <a:latin typeface="Times"/>
                  <a:cs typeface="Times"/>
                </a:rPr>
                <a:t>-v</a:t>
              </a:r>
              <a:endParaRPr lang="fr-FR" sz="2000" dirty="0">
                <a:solidFill>
                  <a:srgbClr val="FF0000"/>
                </a:solidFill>
                <a:latin typeface="Times"/>
                <a:cs typeface="Times"/>
              </a:endParaRPr>
            </a:p>
          </p:txBody>
        </p:sp>
      </p:grpSp>
      <p:grpSp>
        <p:nvGrpSpPr>
          <p:cNvPr id="5" name="Grouper 4"/>
          <p:cNvGrpSpPr/>
          <p:nvPr/>
        </p:nvGrpSpPr>
        <p:grpSpPr>
          <a:xfrm>
            <a:off x="5000807" y="3089432"/>
            <a:ext cx="1390357" cy="1420417"/>
            <a:chOff x="5000807" y="3206208"/>
            <a:chExt cx="1390357" cy="1420417"/>
          </a:xfrm>
        </p:grpSpPr>
        <p:grpSp>
          <p:nvGrpSpPr>
            <p:cNvPr id="53" name="Grouper 52"/>
            <p:cNvGrpSpPr/>
            <p:nvPr/>
          </p:nvGrpSpPr>
          <p:grpSpPr>
            <a:xfrm rot="1703600">
              <a:off x="5108958" y="3404588"/>
              <a:ext cx="1123273" cy="1094600"/>
              <a:chOff x="6996774" y="1924100"/>
              <a:chExt cx="687953" cy="670391"/>
            </a:xfrm>
          </p:grpSpPr>
          <p:cxnSp>
            <p:nvCxnSpPr>
              <p:cNvPr id="54" name="Connecteur droit avec flèche 53"/>
              <p:cNvCxnSpPr/>
              <p:nvPr/>
            </p:nvCxnSpPr>
            <p:spPr>
              <a:xfrm>
                <a:off x="7339290" y="2237618"/>
                <a:ext cx="106747" cy="356873"/>
              </a:xfrm>
              <a:prstGeom prst="straightConnector1">
                <a:avLst/>
              </a:prstGeom>
              <a:ln w="19050" cmpd="sng">
                <a:solidFill>
                  <a:srgbClr val="0015FF">
                    <a:alpha val="70000"/>
                  </a:srgbClr>
                </a:solidFill>
                <a:prstDash val="dash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er 54"/>
              <p:cNvGrpSpPr/>
              <p:nvPr/>
            </p:nvGrpSpPr>
            <p:grpSpPr>
              <a:xfrm>
                <a:off x="6996774" y="1924100"/>
                <a:ext cx="687953" cy="408354"/>
                <a:chOff x="7978612" y="1986137"/>
                <a:chExt cx="687953" cy="408354"/>
              </a:xfrm>
            </p:grpSpPr>
            <p:cxnSp>
              <p:nvCxnSpPr>
                <p:cNvPr id="60" name="Connecteur droit avec flèche 59"/>
                <p:cNvCxnSpPr/>
                <p:nvPr/>
              </p:nvCxnSpPr>
              <p:spPr>
                <a:xfrm flipH="1" flipV="1">
                  <a:off x="8226727" y="1986137"/>
                  <a:ext cx="92658" cy="309948"/>
                </a:xfrm>
                <a:prstGeom prst="straightConnector1">
                  <a:avLst/>
                </a:prstGeom>
                <a:ln w="28575" cmpd="sng">
                  <a:solidFill>
                    <a:srgbClr val="0015FF"/>
                  </a:solidFill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droit avec flèche 60"/>
                <p:cNvCxnSpPr/>
                <p:nvPr/>
              </p:nvCxnSpPr>
              <p:spPr>
                <a:xfrm flipV="1">
                  <a:off x="8308628" y="2206319"/>
                  <a:ext cx="357937" cy="93021"/>
                </a:xfrm>
                <a:prstGeom prst="straightConnector1">
                  <a:avLst/>
                </a:prstGeom>
                <a:ln w="19050" cmpd="sng">
                  <a:solidFill>
                    <a:srgbClr val="FF0000">
                      <a:alpha val="70000"/>
                    </a:srgbClr>
                  </a:solidFill>
                  <a:prstDash val="dash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avec flèche 61"/>
                <p:cNvCxnSpPr/>
                <p:nvPr/>
              </p:nvCxnSpPr>
              <p:spPr>
                <a:xfrm flipH="1">
                  <a:off x="7978612" y="2303222"/>
                  <a:ext cx="332930" cy="91269"/>
                </a:xfrm>
                <a:prstGeom prst="straightConnector1">
                  <a:avLst/>
                </a:prstGeom>
                <a:ln w="28575" cmpd="sng">
                  <a:solidFill>
                    <a:srgbClr val="FF0000"/>
                  </a:solidFill>
                  <a:prstDash val="solid"/>
                  <a:tailEnd type="arrow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" name="ZoneTexte 73"/>
            <p:cNvSpPr txBox="1"/>
            <p:nvPr/>
          </p:nvSpPr>
          <p:spPr>
            <a:xfrm>
              <a:off x="5525335" y="4226515"/>
              <a:ext cx="39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0000FF"/>
                  </a:solidFill>
                  <a:latin typeface="Times"/>
                  <a:cs typeface="Times"/>
                </a:rPr>
                <a:t>-u</a:t>
              </a:r>
              <a:endParaRPr lang="fr-FR" sz="2000" dirty="0">
                <a:solidFill>
                  <a:srgbClr val="0000FF"/>
                </a:solidFill>
                <a:latin typeface="Times"/>
                <a:cs typeface="Times"/>
              </a:endParaRPr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5457281" y="320620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0000FF"/>
                  </a:solidFill>
                  <a:latin typeface="Times"/>
                  <a:cs typeface="Times"/>
                </a:rPr>
                <a:t>u</a:t>
              </a:r>
              <a:endParaRPr lang="fr-FR" sz="2000" dirty="0">
                <a:solidFill>
                  <a:srgbClr val="0000FF"/>
                </a:solidFill>
                <a:latin typeface="Times"/>
                <a:cs typeface="Times"/>
              </a:endParaRP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5000807" y="371775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rgbClr val="FF0000"/>
                  </a:solidFill>
                  <a:latin typeface="Times"/>
                  <a:cs typeface="Times"/>
                </a:rPr>
                <a:t>v</a:t>
              </a:r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5992848" y="3712815"/>
              <a:ext cx="39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>
                  <a:solidFill>
                    <a:srgbClr val="FF0000"/>
                  </a:solidFill>
                  <a:latin typeface="Times"/>
                  <a:cs typeface="Times"/>
                </a:rPr>
                <a:t>-v</a:t>
              </a:r>
              <a:endParaRPr lang="fr-FR" sz="2000" dirty="0">
                <a:solidFill>
                  <a:srgbClr val="FF0000"/>
                </a:solidFill>
                <a:latin typeface="Times"/>
                <a:cs typeface="Times"/>
              </a:endParaRPr>
            </a:p>
          </p:txBody>
        </p:sp>
      </p:grpSp>
      <p:sp>
        <p:nvSpPr>
          <p:cNvPr id="46" name="ZoneTexte 45"/>
          <p:cNvSpPr txBox="1"/>
          <p:nvPr/>
        </p:nvSpPr>
        <p:spPr>
          <a:xfrm>
            <a:off x="6337977" y="2386896"/>
            <a:ext cx="1514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α’ = α + </a:t>
            </a:r>
            <a:r>
              <a:rPr lang="fr-FR" sz="2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π/2</a:t>
            </a:r>
          </a:p>
          <a:p>
            <a:r>
              <a:rPr lang="fr-FR" sz="2000" dirty="0" smtClean="0"/>
              <a:t>β‘ = (-1)</a:t>
            </a:r>
            <a:r>
              <a:rPr lang="fr-FR" sz="2000" baseline="30000" dirty="0" smtClean="0">
                <a:solidFill>
                  <a:srgbClr val="FF0000"/>
                </a:solidFill>
              </a:rPr>
              <a:t>i</a:t>
            </a:r>
            <a:r>
              <a:rPr lang="fr-FR" sz="2000" dirty="0" smtClean="0"/>
              <a:t> β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2383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89399" y="-40127"/>
            <a:ext cx="87410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u="sng" dirty="0" smtClean="0"/>
              <a:t>Our goal</a:t>
            </a:r>
            <a:r>
              <a:rPr lang="fr-FR" b="1" dirty="0" smtClean="0"/>
              <a:t>: </a:t>
            </a:r>
            <a:r>
              <a:rPr lang="fr-FR" b="1" dirty="0" err="1" smtClean="0"/>
              <a:t>normals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rough sketches</a:t>
            </a:r>
            <a:endParaRPr lang="fr-FR" b="1" dirty="0"/>
          </a:p>
        </p:txBody>
      </p:sp>
      <p:pic>
        <p:nvPicPr>
          <p:cNvPr id="8" name="Image 7" descr="norma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09" y="865088"/>
            <a:ext cx="4981335" cy="42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Optimization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1" y="1462445"/>
            <a:ext cx="4841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i="1" dirty="0"/>
              <a:t>Greedy optimization</a:t>
            </a:r>
            <a:r>
              <a:rPr lang="en-US" sz="2800" dirty="0" smtClean="0"/>
              <a:t>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	- </a:t>
            </a:r>
            <a:r>
              <a:rPr lang="en-US" sz="2800" b="1" i="1" dirty="0" smtClean="0"/>
              <a:t>Update</a:t>
            </a:r>
            <a:r>
              <a:rPr lang="en-US" sz="2800" dirty="0" smtClean="0"/>
              <a:t> crosses according</a:t>
            </a:r>
          </a:p>
          <a:p>
            <a:r>
              <a:rPr lang="en-US" sz="2800" i="1" dirty="0">
                <a:solidFill>
                  <a:srgbClr val="0000FF"/>
                </a:solidFill>
              </a:rPr>
              <a:t> </a:t>
            </a:r>
            <a:r>
              <a:rPr lang="en-US" sz="2800" i="1" dirty="0" smtClean="0">
                <a:solidFill>
                  <a:srgbClr val="0000FF"/>
                </a:solidFill>
              </a:rPr>
              <a:t>    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 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our </a:t>
            </a:r>
            <a:r>
              <a:rPr lang="en-US" sz="28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smoothness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energy</a:t>
            </a:r>
            <a:endParaRPr lang="en-US" sz="2800" i="1" dirty="0" smtClean="0">
              <a:solidFill>
                <a:srgbClr val="0000FF"/>
              </a:solidFill>
            </a:endParaRPr>
          </a:p>
        </p:txBody>
      </p:sp>
      <p:pic>
        <p:nvPicPr>
          <p:cNvPr id="8" name="Image 7" descr="spanning_tree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3" y="1603549"/>
            <a:ext cx="2975265" cy="29776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9562" y="1471358"/>
            <a:ext cx="3189465" cy="1315896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1247" y="3397301"/>
            <a:ext cx="2616227" cy="1315896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51904" y="2787254"/>
            <a:ext cx="756831" cy="192594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7475" y="3976021"/>
            <a:ext cx="604430" cy="737176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3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81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Optimization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0" y="1462445"/>
            <a:ext cx="5079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i="1" dirty="0"/>
              <a:t>Greedy optimization</a:t>
            </a:r>
            <a:r>
              <a:rPr lang="en-US" sz="2800" dirty="0" smtClean="0"/>
              <a:t>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	Iterative process: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- </a:t>
            </a:r>
            <a:r>
              <a:rPr lang="en-US" sz="2800" i="1" dirty="0" smtClean="0"/>
              <a:t>Fix transition</a:t>
            </a:r>
          </a:p>
          <a:p>
            <a:r>
              <a:rPr lang="en-US" sz="2800" i="1" dirty="0"/>
              <a:t> </a:t>
            </a:r>
            <a:r>
              <a:rPr lang="en-US" sz="2800" i="1" dirty="0" smtClean="0"/>
              <a:t>      - Update crosses</a:t>
            </a:r>
          </a:p>
        </p:txBody>
      </p:sp>
      <p:pic>
        <p:nvPicPr>
          <p:cNvPr id="8" name="Image 7" descr="spanning_tree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3" y="1603549"/>
            <a:ext cx="2975265" cy="2977614"/>
          </a:xfrm>
          <a:prstGeom prst="rect">
            <a:avLst/>
          </a:prstGeom>
        </p:spPr>
      </p:pic>
      <p:sp>
        <p:nvSpPr>
          <p:cNvPr id="12" name="Flèche courbée vers la droite 11"/>
          <p:cNvSpPr/>
          <p:nvPr/>
        </p:nvSpPr>
        <p:spPr>
          <a:xfrm flipV="1">
            <a:off x="4321967" y="2415030"/>
            <a:ext cx="462700" cy="769239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0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82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Optimization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186160" y="1462445"/>
            <a:ext cx="5079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 i="1" dirty="0"/>
              <a:t>Greedy optimization</a:t>
            </a:r>
            <a:r>
              <a:rPr lang="en-US" sz="2800" dirty="0" smtClean="0"/>
              <a:t>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	Iterative process: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- </a:t>
            </a:r>
            <a:r>
              <a:rPr lang="en-US" sz="2800" i="1" dirty="0" smtClean="0"/>
              <a:t>Fix transition</a:t>
            </a:r>
          </a:p>
          <a:p>
            <a:r>
              <a:rPr lang="en-US" sz="2800" i="1" dirty="0"/>
              <a:t> </a:t>
            </a:r>
            <a:r>
              <a:rPr lang="en-US" sz="2800" i="1" dirty="0" smtClean="0"/>
              <a:t>      - Update crosses</a:t>
            </a:r>
          </a:p>
        </p:txBody>
      </p:sp>
      <p:sp>
        <p:nvSpPr>
          <p:cNvPr id="4" name="Flèche courbée vers la droite 3"/>
          <p:cNvSpPr/>
          <p:nvPr/>
        </p:nvSpPr>
        <p:spPr>
          <a:xfrm flipV="1">
            <a:off x="4321967" y="2415030"/>
            <a:ext cx="462700" cy="769239"/>
          </a:xfrm>
          <a:prstGeom prst="curv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Image 8" descr="spanning_tree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63" y="1605897"/>
            <a:ext cx="2975265" cy="297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0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stap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27" y="3139818"/>
            <a:ext cx="2199527" cy="1572662"/>
          </a:xfrm>
          <a:prstGeom prst="rect">
            <a:avLst/>
          </a:prstGeom>
        </p:spPr>
      </p:pic>
      <p:pic>
        <p:nvPicPr>
          <p:cNvPr id="13" name="Image 12" descr="14_all_3_norma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50" y="1102873"/>
            <a:ext cx="2063284" cy="205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 descr="coff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54" y="1107462"/>
            <a:ext cx="2058679" cy="20509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83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Results</a:t>
            </a:r>
            <a:endParaRPr lang="fr-FR" b="1" dirty="0"/>
          </a:p>
        </p:txBody>
      </p:sp>
      <p:pic>
        <p:nvPicPr>
          <p:cNvPr id="5" name="Image 4" descr="14_all_anotated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2" y="1102873"/>
            <a:ext cx="1946429" cy="1939130"/>
          </a:xfrm>
          <a:prstGeom prst="rect">
            <a:avLst/>
          </a:prstGeom>
        </p:spPr>
      </p:pic>
      <p:pic>
        <p:nvPicPr>
          <p:cNvPr id="6" name="Image 5" descr="14_all_3_hatch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74" y="1102876"/>
            <a:ext cx="1835066" cy="1939130"/>
          </a:xfrm>
          <a:prstGeom prst="rect">
            <a:avLst/>
          </a:prstGeom>
        </p:spPr>
      </p:pic>
      <p:pic>
        <p:nvPicPr>
          <p:cNvPr id="10" name="Image 9" descr="base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50" y="892515"/>
            <a:ext cx="793409" cy="790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 descr="30_final_allanotated_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7" y="3222098"/>
            <a:ext cx="2161071" cy="1545166"/>
          </a:xfrm>
          <a:prstGeom prst="rect">
            <a:avLst/>
          </a:prstGeom>
        </p:spPr>
      </p:pic>
      <p:pic>
        <p:nvPicPr>
          <p:cNvPr id="15" name="Image 14" descr="30_final_all_3_normal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35" y="3222098"/>
            <a:ext cx="2161072" cy="1545166"/>
          </a:xfrm>
          <a:prstGeom prst="rect">
            <a:avLst/>
          </a:prstGeom>
        </p:spPr>
      </p:pic>
      <p:pic>
        <p:nvPicPr>
          <p:cNvPr id="16" name="Image 15" descr="30_final_all_3_hatchi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72" y="3222098"/>
            <a:ext cx="2192821" cy="1749071"/>
          </a:xfrm>
          <a:prstGeom prst="rect">
            <a:avLst/>
          </a:prstGeom>
        </p:spPr>
      </p:pic>
      <p:pic>
        <p:nvPicPr>
          <p:cNvPr id="18" name="Image 17" descr="base_full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92" y="2888723"/>
            <a:ext cx="962120" cy="687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/>
          <p:cNvSpPr txBox="1"/>
          <p:nvPr/>
        </p:nvSpPr>
        <p:spPr>
          <a:xfrm>
            <a:off x="470503" y="4745514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Input sketch</a:t>
            </a:r>
            <a:endParaRPr lang="en-US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3091349" y="4745514"/>
            <a:ext cx="1046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Cross field</a:t>
            </a:r>
            <a:endParaRPr lang="en-US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4901680" y="4745514"/>
            <a:ext cx="886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Normals</a:t>
            </a:r>
            <a:endParaRPr lang="en-US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6593492" y="4745514"/>
            <a:ext cx="1388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Shaded sketch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691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norma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16" y="1038141"/>
            <a:ext cx="2178448" cy="187104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84</a:t>
            </a:fld>
            <a:endParaRPr lang="en-US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Results</a:t>
            </a:r>
            <a:endParaRPr lang="fr-FR" b="1" dirty="0"/>
          </a:p>
        </p:txBody>
      </p:sp>
      <p:pic>
        <p:nvPicPr>
          <p:cNvPr id="9" name="Image 8" descr="3_new_anota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7" y="1041429"/>
            <a:ext cx="2178446" cy="1871044"/>
          </a:xfrm>
          <a:prstGeom prst="rect">
            <a:avLst/>
          </a:prstGeom>
        </p:spPr>
      </p:pic>
      <p:pic>
        <p:nvPicPr>
          <p:cNvPr id="12" name="Image 11" descr="hatch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42" y="961846"/>
            <a:ext cx="2267276" cy="1947338"/>
          </a:xfrm>
          <a:prstGeom prst="rect">
            <a:avLst/>
          </a:prstGeom>
        </p:spPr>
      </p:pic>
      <p:pic>
        <p:nvPicPr>
          <p:cNvPr id="13" name="Image 12" descr="shad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86" y="1038139"/>
            <a:ext cx="2181272" cy="1871046"/>
          </a:xfrm>
          <a:prstGeom prst="rect">
            <a:avLst/>
          </a:prstGeom>
        </p:spPr>
      </p:pic>
      <p:pic>
        <p:nvPicPr>
          <p:cNvPr id="14" name="Image 13" descr="3_new_bas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08" y="961847"/>
            <a:ext cx="899514" cy="77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 descr="7_1_final_allanotat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98" y="2693359"/>
            <a:ext cx="1795518" cy="2194115"/>
          </a:xfrm>
          <a:prstGeom prst="rect">
            <a:avLst/>
          </a:prstGeom>
        </p:spPr>
      </p:pic>
      <p:pic>
        <p:nvPicPr>
          <p:cNvPr id="16" name="Image 15" descr="7_1_final_all_hatch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23" y="2690071"/>
            <a:ext cx="1798056" cy="2194115"/>
          </a:xfrm>
          <a:prstGeom prst="rect">
            <a:avLst/>
          </a:prstGeom>
        </p:spPr>
      </p:pic>
      <p:pic>
        <p:nvPicPr>
          <p:cNvPr id="17" name="Image 16" descr="7_1_final_all_normal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89" y="2686969"/>
            <a:ext cx="1798056" cy="2197217"/>
          </a:xfrm>
          <a:prstGeom prst="rect">
            <a:avLst/>
          </a:prstGeom>
        </p:spPr>
      </p:pic>
      <p:pic>
        <p:nvPicPr>
          <p:cNvPr id="18" name="Image 17" descr="texturi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79" y="2690257"/>
            <a:ext cx="1798056" cy="2197217"/>
          </a:xfrm>
          <a:prstGeom prst="rect">
            <a:avLst/>
          </a:prstGeom>
        </p:spPr>
      </p:pic>
      <p:pic>
        <p:nvPicPr>
          <p:cNvPr id="19" name="Image 18" descr="Denim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02" y="2816251"/>
            <a:ext cx="619741" cy="619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 19" descr="scottish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06" y="3526006"/>
            <a:ext cx="619740" cy="619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/>
          <p:cNvSpPr txBox="1"/>
          <p:nvPr/>
        </p:nvSpPr>
        <p:spPr>
          <a:xfrm>
            <a:off x="470503" y="4745514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Input sketch</a:t>
            </a:r>
            <a:endParaRPr lang="en-US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091349" y="4745514"/>
            <a:ext cx="1046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Cross field</a:t>
            </a:r>
            <a:endParaRPr lang="en-US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4901680" y="4745514"/>
            <a:ext cx="8863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Normals</a:t>
            </a:r>
            <a:endParaRPr lang="en-US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480819" y="4745514"/>
            <a:ext cx="1388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Shaded sketch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691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85</a:t>
            </a:fld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8560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Comparison</a:t>
            </a:r>
            <a:r>
              <a:rPr lang="fr-FR" b="1" dirty="0"/>
              <a:t> to </a:t>
            </a:r>
            <a:r>
              <a:rPr lang="fr-FR" b="1" dirty="0" err="1"/>
              <a:t>CrossShade</a:t>
            </a:r>
            <a:r>
              <a:rPr lang="fr-FR" b="1" dirty="0"/>
              <a:t> </a:t>
            </a:r>
            <a:r>
              <a:rPr lang="fr-FR" dirty="0"/>
              <a:t/>
            </a:r>
            <a:br>
              <a:rPr lang="fr-FR" dirty="0"/>
            </a:b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Shao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et al. 2012]</a:t>
            </a:r>
            <a:endParaRPr lang="fr-FR" b="1" dirty="0"/>
          </a:p>
        </p:txBody>
      </p:sp>
      <p:pic>
        <p:nvPicPr>
          <p:cNvPr id="3" name="Image 2" descr="camera_layer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4" y="1339539"/>
            <a:ext cx="1901064" cy="176798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7324" y="4516410"/>
            <a:ext cx="11445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CrossShade</a:t>
            </a:r>
            <a:endParaRPr lang="en-US" sz="1600" dirty="0" smtClean="0"/>
          </a:p>
          <a:p>
            <a:pPr algn="ctr"/>
            <a:r>
              <a:rPr lang="en-US" sz="1600" dirty="0" smtClean="0"/>
              <a:t>curves</a:t>
            </a:r>
            <a:endParaRPr lang="en-US" sz="1600" dirty="0"/>
          </a:p>
        </p:txBody>
      </p:sp>
      <p:sp>
        <p:nvSpPr>
          <p:cNvPr id="11" name="Ellipse 10"/>
          <p:cNvSpPr/>
          <p:nvPr/>
        </p:nvSpPr>
        <p:spPr>
          <a:xfrm>
            <a:off x="381348" y="1767086"/>
            <a:ext cx="223639" cy="223639"/>
          </a:xfrm>
          <a:prstGeom prst="ellipse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r 45"/>
          <p:cNvGrpSpPr/>
          <p:nvPr/>
        </p:nvGrpSpPr>
        <p:grpSpPr>
          <a:xfrm>
            <a:off x="256264" y="2944603"/>
            <a:ext cx="1395808" cy="1404612"/>
            <a:chOff x="256264" y="2934982"/>
            <a:chExt cx="1395808" cy="1404612"/>
          </a:xfrm>
        </p:grpSpPr>
        <p:sp>
          <p:nvSpPr>
            <p:cNvPr id="25" name="Ellipse 24"/>
            <p:cNvSpPr/>
            <p:nvPr/>
          </p:nvSpPr>
          <p:spPr>
            <a:xfrm>
              <a:off x="256264" y="2943787"/>
              <a:ext cx="1395808" cy="1395807"/>
            </a:xfrm>
            <a:prstGeom prst="ellipse">
              <a:avLst/>
            </a:prstGeom>
            <a:solidFill>
              <a:srgbClr val="FFFFFF"/>
            </a:solidFill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Forme libre 42"/>
            <p:cNvSpPr/>
            <p:nvPr/>
          </p:nvSpPr>
          <p:spPr>
            <a:xfrm>
              <a:off x="304217" y="3394795"/>
              <a:ext cx="1294127" cy="434610"/>
            </a:xfrm>
            <a:custGeom>
              <a:avLst/>
              <a:gdLst>
                <a:gd name="connsiteX0" fmla="*/ 0 w 1294127"/>
                <a:gd name="connsiteY0" fmla="*/ 434610 h 434610"/>
                <a:gd name="connsiteX1" fmla="*/ 1294127 w 1294127"/>
                <a:gd name="connsiteY1" fmla="*/ 0 h 43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4127" h="434610">
                  <a:moveTo>
                    <a:pt x="0" y="434610"/>
                  </a:moveTo>
                  <a:lnTo>
                    <a:pt x="1294127" y="0"/>
                  </a:lnTo>
                </a:path>
              </a:pathLst>
            </a:custGeom>
            <a:ln w="171450" cmpd="sng">
              <a:solidFill>
                <a:srgbClr val="3131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orme libre 43"/>
            <p:cNvSpPr/>
            <p:nvPr/>
          </p:nvSpPr>
          <p:spPr>
            <a:xfrm>
              <a:off x="400793" y="3225779"/>
              <a:ext cx="1125118" cy="782300"/>
            </a:xfrm>
            <a:custGeom>
              <a:avLst/>
              <a:gdLst>
                <a:gd name="connsiteX0" fmla="*/ 0 w 1125118"/>
                <a:gd name="connsiteY0" fmla="*/ 0 h 782300"/>
                <a:gd name="connsiteX1" fmla="*/ 1125118 w 1125118"/>
                <a:gd name="connsiteY1" fmla="*/ 782300 h 78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5118" h="782300">
                  <a:moveTo>
                    <a:pt x="0" y="0"/>
                  </a:moveTo>
                  <a:lnTo>
                    <a:pt x="1125118" y="782300"/>
                  </a:lnTo>
                </a:path>
              </a:pathLst>
            </a:custGeom>
            <a:ln w="171450" cmpd="sng">
              <a:solidFill>
                <a:srgbClr val="3131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/>
            <p:cNvSpPr/>
            <p:nvPr/>
          </p:nvSpPr>
          <p:spPr>
            <a:xfrm>
              <a:off x="256264" y="2934982"/>
              <a:ext cx="1395808" cy="1395807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9" name="Image 48" descr="camera_norma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08" y="1625714"/>
            <a:ext cx="2272683" cy="2782876"/>
          </a:xfrm>
          <a:prstGeom prst="rect">
            <a:avLst/>
          </a:prstGeom>
        </p:spPr>
      </p:pic>
      <p:sp>
        <p:nvSpPr>
          <p:cNvPr id="50" name="ZoneTexte 49"/>
          <p:cNvSpPr txBox="1"/>
          <p:nvPr/>
        </p:nvSpPr>
        <p:spPr>
          <a:xfrm>
            <a:off x="2160099" y="3983008"/>
            <a:ext cx="1864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CrossShade</a:t>
            </a:r>
            <a:r>
              <a:rPr lang="en-US" sz="1600" dirty="0"/>
              <a:t> </a:t>
            </a:r>
            <a:r>
              <a:rPr lang="en-US" sz="1600" dirty="0" err="1" smtClean="0"/>
              <a:t>normals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216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86</a:t>
            </a:fld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8560" y="1986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Comparison</a:t>
            </a:r>
            <a:r>
              <a:rPr lang="fr-FR" b="1" dirty="0"/>
              <a:t> to </a:t>
            </a:r>
            <a:r>
              <a:rPr lang="fr-FR" b="1" dirty="0" err="1"/>
              <a:t>CrossShade</a:t>
            </a:r>
            <a:r>
              <a:rPr lang="fr-FR" b="1" dirty="0"/>
              <a:t> </a:t>
            </a:r>
            <a:r>
              <a:rPr lang="fr-FR" dirty="0"/>
              <a:t/>
            </a:r>
            <a:br>
              <a:rPr lang="fr-FR" dirty="0"/>
            </a:b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fr-FR" sz="3200" dirty="0" err="1">
                <a:solidFill>
                  <a:schemeClr val="bg1">
                    <a:lumMod val="65000"/>
                  </a:schemeClr>
                </a:solidFill>
              </a:rPr>
              <a:t>Shao</a:t>
            </a:r>
            <a:r>
              <a:rPr lang="fr-FR" sz="3200" dirty="0">
                <a:solidFill>
                  <a:schemeClr val="bg1">
                    <a:lumMod val="65000"/>
                  </a:schemeClr>
                </a:solidFill>
              </a:rPr>
              <a:t> et al. 2012]</a:t>
            </a:r>
            <a:endParaRPr lang="fr-FR" b="1" dirty="0"/>
          </a:p>
        </p:txBody>
      </p:sp>
      <p:pic>
        <p:nvPicPr>
          <p:cNvPr id="3" name="Image 2" descr="camera_layer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4" y="1339539"/>
            <a:ext cx="1901064" cy="176798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7324" y="4516410"/>
            <a:ext cx="11445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CrossShade</a:t>
            </a:r>
            <a:endParaRPr lang="en-US" sz="1600" dirty="0" smtClean="0"/>
          </a:p>
          <a:p>
            <a:pPr algn="ctr"/>
            <a:r>
              <a:rPr lang="en-US" sz="1600" dirty="0" smtClean="0"/>
              <a:t>curves</a:t>
            </a:r>
            <a:endParaRPr lang="en-US" sz="1600" dirty="0"/>
          </a:p>
        </p:txBody>
      </p:sp>
      <p:sp>
        <p:nvSpPr>
          <p:cNvPr id="11" name="Ellipse 10"/>
          <p:cNvSpPr/>
          <p:nvPr/>
        </p:nvSpPr>
        <p:spPr>
          <a:xfrm>
            <a:off x="381348" y="1767086"/>
            <a:ext cx="223639" cy="223639"/>
          </a:xfrm>
          <a:prstGeom prst="ellipse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 descr="camera_layer_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86" y="1368577"/>
            <a:ext cx="1901064" cy="1767989"/>
          </a:xfrm>
          <a:prstGeom prst="rect">
            <a:avLst/>
          </a:prstGeom>
        </p:spPr>
      </p:pic>
      <p:sp>
        <p:nvSpPr>
          <p:cNvPr id="38" name="Ellipse 37"/>
          <p:cNvSpPr/>
          <p:nvPr/>
        </p:nvSpPr>
        <p:spPr>
          <a:xfrm>
            <a:off x="4700890" y="1796124"/>
            <a:ext cx="223639" cy="223639"/>
          </a:xfrm>
          <a:prstGeom prst="ellipse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7" name="Grouper 46"/>
          <p:cNvGrpSpPr/>
          <p:nvPr/>
        </p:nvGrpSpPr>
        <p:grpSpPr>
          <a:xfrm>
            <a:off x="4570078" y="2972825"/>
            <a:ext cx="1401536" cy="1435765"/>
            <a:chOff x="4570078" y="2972825"/>
            <a:chExt cx="1401536" cy="1435765"/>
          </a:xfrm>
        </p:grpSpPr>
        <p:sp>
          <p:nvSpPr>
            <p:cNvPr id="39" name="Ellipse 38"/>
            <p:cNvSpPr/>
            <p:nvPr/>
          </p:nvSpPr>
          <p:spPr>
            <a:xfrm>
              <a:off x="4575806" y="2972825"/>
              <a:ext cx="1395808" cy="1395807"/>
            </a:xfrm>
            <a:prstGeom prst="ellipse">
              <a:avLst/>
            </a:prstGeom>
            <a:solidFill>
              <a:srgbClr val="FFFFFF"/>
            </a:solidFill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0" name="Image 39" descr="zoom_input_comparis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078" y="3007055"/>
              <a:ext cx="1401535" cy="1401535"/>
            </a:xfrm>
            <a:prstGeom prst="rect">
              <a:avLst/>
            </a:prstGeom>
          </p:spPr>
        </p:pic>
        <p:sp>
          <p:nvSpPr>
            <p:cNvPr id="41" name="Ellipse 40"/>
            <p:cNvSpPr/>
            <p:nvPr/>
          </p:nvSpPr>
          <p:spPr>
            <a:xfrm>
              <a:off x="4575806" y="2972825"/>
              <a:ext cx="1395808" cy="1395807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4432394" y="4522086"/>
            <a:ext cx="17320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Rasterized </a:t>
            </a:r>
          </a:p>
          <a:p>
            <a:pPr algn="ctr"/>
            <a:r>
              <a:rPr lang="en-US" sz="1600" dirty="0" err="1" smtClean="0"/>
              <a:t>CrossShade</a:t>
            </a:r>
            <a:r>
              <a:rPr lang="en-US" sz="1600" dirty="0"/>
              <a:t> </a:t>
            </a:r>
            <a:r>
              <a:rPr lang="en-US" sz="1600" dirty="0" smtClean="0"/>
              <a:t>curves</a:t>
            </a:r>
            <a:endParaRPr lang="en-US" sz="1600" dirty="0"/>
          </a:p>
        </p:txBody>
      </p:sp>
      <p:grpSp>
        <p:nvGrpSpPr>
          <p:cNvPr id="46" name="Grouper 45"/>
          <p:cNvGrpSpPr/>
          <p:nvPr/>
        </p:nvGrpSpPr>
        <p:grpSpPr>
          <a:xfrm>
            <a:off x="256264" y="2944603"/>
            <a:ext cx="1395808" cy="1404612"/>
            <a:chOff x="256264" y="2934982"/>
            <a:chExt cx="1395808" cy="1404612"/>
          </a:xfrm>
        </p:grpSpPr>
        <p:sp>
          <p:nvSpPr>
            <p:cNvPr id="25" name="Ellipse 24"/>
            <p:cNvSpPr/>
            <p:nvPr/>
          </p:nvSpPr>
          <p:spPr>
            <a:xfrm>
              <a:off x="256264" y="2943787"/>
              <a:ext cx="1395808" cy="1395807"/>
            </a:xfrm>
            <a:prstGeom prst="ellipse">
              <a:avLst/>
            </a:prstGeom>
            <a:solidFill>
              <a:srgbClr val="FFFFFF"/>
            </a:solidFill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Forme libre 42"/>
            <p:cNvSpPr/>
            <p:nvPr/>
          </p:nvSpPr>
          <p:spPr>
            <a:xfrm>
              <a:off x="304217" y="3394795"/>
              <a:ext cx="1294127" cy="434610"/>
            </a:xfrm>
            <a:custGeom>
              <a:avLst/>
              <a:gdLst>
                <a:gd name="connsiteX0" fmla="*/ 0 w 1294127"/>
                <a:gd name="connsiteY0" fmla="*/ 434610 h 434610"/>
                <a:gd name="connsiteX1" fmla="*/ 1294127 w 1294127"/>
                <a:gd name="connsiteY1" fmla="*/ 0 h 43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4127" h="434610">
                  <a:moveTo>
                    <a:pt x="0" y="434610"/>
                  </a:moveTo>
                  <a:lnTo>
                    <a:pt x="1294127" y="0"/>
                  </a:lnTo>
                </a:path>
              </a:pathLst>
            </a:custGeom>
            <a:ln w="171450" cmpd="sng">
              <a:solidFill>
                <a:srgbClr val="3131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orme libre 43"/>
            <p:cNvSpPr/>
            <p:nvPr/>
          </p:nvSpPr>
          <p:spPr>
            <a:xfrm>
              <a:off x="400793" y="3225779"/>
              <a:ext cx="1125118" cy="782300"/>
            </a:xfrm>
            <a:custGeom>
              <a:avLst/>
              <a:gdLst>
                <a:gd name="connsiteX0" fmla="*/ 0 w 1125118"/>
                <a:gd name="connsiteY0" fmla="*/ 0 h 782300"/>
                <a:gd name="connsiteX1" fmla="*/ 1125118 w 1125118"/>
                <a:gd name="connsiteY1" fmla="*/ 782300 h 78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5118" h="782300">
                  <a:moveTo>
                    <a:pt x="0" y="0"/>
                  </a:moveTo>
                  <a:lnTo>
                    <a:pt x="1125118" y="782300"/>
                  </a:lnTo>
                </a:path>
              </a:pathLst>
            </a:custGeom>
            <a:ln w="171450" cmpd="sng">
              <a:solidFill>
                <a:srgbClr val="3131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/>
            <p:cNvSpPr/>
            <p:nvPr/>
          </p:nvSpPr>
          <p:spPr>
            <a:xfrm>
              <a:off x="256264" y="2934982"/>
              <a:ext cx="1395808" cy="1395807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8" name="Image 47" descr="n_camera_layer_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407" y="1625714"/>
            <a:ext cx="3010013" cy="2799311"/>
          </a:xfrm>
          <a:prstGeom prst="rect">
            <a:avLst/>
          </a:prstGeom>
        </p:spPr>
      </p:pic>
      <p:pic>
        <p:nvPicPr>
          <p:cNvPr id="49" name="Image 48" descr="camera_norma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08" y="1625714"/>
            <a:ext cx="2272683" cy="2782876"/>
          </a:xfrm>
          <a:prstGeom prst="rect">
            <a:avLst/>
          </a:prstGeom>
        </p:spPr>
      </p:pic>
      <p:sp>
        <p:nvSpPr>
          <p:cNvPr id="50" name="ZoneTexte 49"/>
          <p:cNvSpPr txBox="1"/>
          <p:nvPr/>
        </p:nvSpPr>
        <p:spPr>
          <a:xfrm>
            <a:off x="2160099" y="3983008"/>
            <a:ext cx="1864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CrossShade</a:t>
            </a:r>
            <a:r>
              <a:rPr lang="en-US" sz="1600" dirty="0"/>
              <a:t> </a:t>
            </a:r>
            <a:r>
              <a:rPr lang="en-US" sz="1600" dirty="0" err="1" smtClean="0"/>
              <a:t>normals</a:t>
            </a:r>
            <a:endParaRPr lang="en-US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7096317" y="3983008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Our </a:t>
            </a:r>
            <a:r>
              <a:rPr lang="en-US" sz="1600" dirty="0" err="1" smtClean="0"/>
              <a:t>normals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473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87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 smtClean="0"/>
              <a:t>Robustness</a:t>
            </a:r>
            <a:r>
              <a:rPr lang="fr-FR" b="1" dirty="0" smtClean="0"/>
              <a:t> to </a:t>
            </a:r>
            <a:r>
              <a:rPr lang="fr-FR" b="1" dirty="0" err="1" smtClean="0"/>
              <a:t>sketchiness</a:t>
            </a:r>
            <a:endParaRPr lang="fr-FR" b="1" dirty="0"/>
          </a:p>
        </p:txBody>
      </p:sp>
      <p:pic>
        <p:nvPicPr>
          <p:cNvPr id="4" name="Image 3" descr="20_ful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7" y="986460"/>
            <a:ext cx="1778207" cy="2113582"/>
          </a:xfrm>
          <a:prstGeom prst="rect">
            <a:avLst/>
          </a:prstGeom>
        </p:spPr>
      </p:pic>
      <p:pic>
        <p:nvPicPr>
          <p:cNvPr id="5" name="Image 4" descr="20_full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50" y="986460"/>
            <a:ext cx="1778207" cy="2113582"/>
          </a:xfrm>
          <a:prstGeom prst="rect">
            <a:avLst/>
          </a:prstGeom>
        </p:spPr>
      </p:pic>
      <p:pic>
        <p:nvPicPr>
          <p:cNvPr id="6" name="Image 5" descr="20_full_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34" y="986460"/>
            <a:ext cx="1778207" cy="2113582"/>
          </a:xfrm>
          <a:prstGeom prst="rect">
            <a:avLst/>
          </a:prstGeom>
        </p:spPr>
      </p:pic>
      <p:pic>
        <p:nvPicPr>
          <p:cNvPr id="7" name="Image 6" descr="20_ful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01" y="986460"/>
            <a:ext cx="1778207" cy="21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1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88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Robustness</a:t>
            </a:r>
            <a:r>
              <a:rPr lang="fr-FR" b="1" dirty="0"/>
              <a:t> to </a:t>
            </a:r>
            <a:r>
              <a:rPr lang="fr-FR" b="1" dirty="0" err="1"/>
              <a:t>sketchiness</a:t>
            </a:r>
            <a:endParaRPr lang="fr-FR" b="1" dirty="0"/>
          </a:p>
        </p:txBody>
      </p:sp>
      <p:pic>
        <p:nvPicPr>
          <p:cNvPr id="4" name="Image 3" descr="20_ful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7" y="986460"/>
            <a:ext cx="1778207" cy="2113582"/>
          </a:xfrm>
          <a:prstGeom prst="rect">
            <a:avLst/>
          </a:prstGeom>
        </p:spPr>
      </p:pic>
      <p:pic>
        <p:nvPicPr>
          <p:cNvPr id="5" name="Image 4" descr="20_full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50" y="986460"/>
            <a:ext cx="1778207" cy="2113582"/>
          </a:xfrm>
          <a:prstGeom prst="rect">
            <a:avLst/>
          </a:prstGeom>
        </p:spPr>
      </p:pic>
      <p:pic>
        <p:nvPicPr>
          <p:cNvPr id="6" name="Image 5" descr="20_full_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34" y="986460"/>
            <a:ext cx="1778207" cy="2113582"/>
          </a:xfrm>
          <a:prstGeom prst="rect">
            <a:avLst/>
          </a:prstGeom>
        </p:spPr>
      </p:pic>
      <p:pic>
        <p:nvPicPr>
          <p:cNvPr id="7" name="Image 6" descr="20_ful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01" y="986460"/>
            <a:ext cx="1778207" cy="2113582"/>
          </a:xfrm>
          <a:prstGeom prst="rect">
            <a:avLst/>
          </a:prstGeom>
        </p:spPr>
      </p:pic>
      <p:grpSp>
        <p:nvGrpSpPr>
          <p:cNvPr id="23" name="Grouper 22"/>
          <p:cNvGrpSpPr/>
          <p:nvPr/>
        </p:nvGrpSpPr>
        <p:grpSpPr>
          <a:xfrm>
            <a:off x="5552909" y="1260911"/>
            <a:ext cx="2532622" cy="2532881"/>
            <a:chOff x="8625441" y="-30816"/>
            <a:chExt cx="1783669" cy="1783851"/>
          </a:xfrm>
        </p:grpSpPr>
        <p:sp>
          <p:nvSpPr>
            <p:cNvPr id="17" name="Ellipse 16"/>
            <p:cNvSpPr/>
            <p:nvPr/>
          </p:nvSpPr>
          <p:spPr>
            <a:xfrm>
              <a:off x="8625441" y="-27099"/>
              <a:ext cx="1780134" cy="1780134"/>
            </a:xfrm>
            <a:prstGeom prst="ellipse">
              <a:avLst/>
            </a:prstGeom>
            <a:solidFill>
              <a:srgbClr val="FFFFFF"/>
            </a:solidFill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 descr="sketchy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99" y="0"/>
              <a:ext cx="1722311" cy="1722311"/>
            </a:xfrm>
            <a:prstGeom prst="rect">
              <a:avLst/>
            </a:prstGeom>
          </p:spPr>
        </p:pic>
        <p:sp>
          <p:nvSpPr>
            <p:cNvPr id="16" name="Ellipse 15"/>
            <p:cNvSpPr/>
            <p:nvPr/>
          </p:nvSpPr>
          <p:spPr>
            <a:xfrm>
              <a:off x="8635684" y="-30816"/>
              <a:ext cx="1753127" cy="1753127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Image 12" descr="20_ful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7" y="986460"/>
            <a:ext cx="1778207" cy="2113582"/>
          </a:xfrm>
          <a:prstGeom prst="rect">
            <a:avLst/>
          </a:prstGeom>
        </p:spPr>
      </p:pic>
      <p:grpSp>
        <p:nvGrpSpPr>
          <p:cNvPr id="14" name="Grouper 13"/>
          <p:cNvGrpSpPr/>
          <p:nvPr/>
        </p:nvGrpSpPr>
        <p:grpSpPr>
          <a:xfrm>
            <a:off x="1255068" y="1209909"/>
            <a:ext cx="2526724" cy="2532000"/>
            <a:chOff x="8962207" y="2569163"/>
            <a:chExt cx="1780134" cy="1783851"/>
          </a:xfrm>
        </p:grpSpPr>
        <p:sp>
          <p:nvSpPr>
            <p:cNvPr id="15" name="Ellipse 14"/>
            <p:cNvSpPr/>
            <p:nvPr/>
          </p:nvSpPr>
          <p:spPr>
            <a:xfrm>
              <a:off x="8962207" y="2572880"/>
              <a:ext cx="1780134" cy="1780134"/>
            </a:xfrm>
            <a:prstGeom prst="ellipse">
              <a:avLst/>
            </a:prstGeom>
            <a:solidFill>
              <a:srgbClr val="FFFFFF"/>
            </a:solidFill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 descr="incomplet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4295" y="2661245"/>
              <a:ext cx="1608003" cy="1608003"/>
            </a:xfrm>
            <a:prstGeom prst="rect">
              <a:avLst/>
            </a:prstGeom>
          </p:spPr>
        </p:pic>
        <p:sp>
          <p:nvSpPr>
            <p:cNvPr id="19" name="Ellipse 18"/>
            <p:cNvSpPr/>
            <p:nvPr/>
          </p:nvSpPr>
          <p:spPr>
            <a:xfrm>
              <a:off x="8972450" y="2569163"/>
              <a:ext cx="1753127" cy="1753127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2011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89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Robustness</a:t>
            </a:r>
            <a:r>
              <a:rPr lang="fr-FR" b="1" dirty="0"/>
              <a:t> to </a:t>
            </a:r>
            <a:r>
              <a:rPr lang="fr-FR" b="1" dirty="0" err="1"/>
              <a:t>sketchiness</a:t>
            </a:r>
            <a:endParaRPr lang="fr-FR" b="1" dirty="0"/>
          </a:p>
        </p:txBody>
      </p:sp>
      <p:pic>
        <p:nvPicPr>
          <p:cNvPr id="10" name="Image 9" descr="20_ful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7" y="2934673"/>
            <a:ext cx="1778207" cy="2113581"/>
          </a:xfrm>
          <a:prstGeom prst="rect">
            <a:avLst/>
          </a:prstGeom>
        </p:spPr>
      </p:pic>
      <p:pic>
        <p:nvPicPr>
          <p:cNvPr id="11" name="Image 10" descr="20_full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50" y="2934673"/>
            <a:ext cx="1778207" cy="2113581"/>
          </a:xfrm>
          <a:prstGeom prst="rect">
            <a:avLst/>
          </a:prstGeom>
        </p:spPr>
      </p:pic>
      <p:pic>
        <p:nvPicPr>
          <p:cNvPr id="12" name="Image 11" descr="20_full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99" y="2934673"/>
            <a:ext cx="1778206" cy="2113580"/>
          </a:xfrm>
          <a:prstGeom prst="rect">
            <a:avLst/>
          </a:prstGeom>
        </p:spPr>
      </p:pic>
      <p:pic>
        <p:nvPicPr>
          <p:cNvPr id="13" name="Image 12" descr="20_full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34" y="2934673"/>
            <a:ext cx="1778207" cy="2113581"/>
          </a:xfrm>
          <a:prstGeom prst="rect">
            <a:avLst/>
          </a:prstGeom>
        </p:spPr>
      </p:pic>
      <p:pic>
        <p:nvPicPr>
          <p:cNvPr id="4" name="Image 3" descr="20_full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7" y="986460"/>
            <a:ext cx="1778207" cy="2113582"/>
          </a:xfrm>
          <a:prstGeom prst="rect">
            <a:avLst/>
          </a:prstGeom>
        </p:spPr>
      </p:pic>
      <p:pic>
        <p:nvPicPr>
          <p:cNvPr id="5" name="Image 4" descr="20_full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50" y="986460"/>
            <a:ext cx="1778207" cy="2113582"/>
          </a:xfrm>
          <a:prstGeom prst="rect">
            <a:avLst/>
          </a:prstGeom>
        </p:spPr>
      </p:pic>
      <p:pic>
        <p:nvPicPr>
          <p:cNvPr id="6" name="Image 5" descr="20_full_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34" y="986460"/>
            <a:ext cx="1778207" cy="2113582"/>
          </a:xfrm>
          <a:prstGeom prst="rect">
            <a:avLst/>
          </a:prstGeom>
        </p:spPr>
      </p:pic>
      <p:pic>
        <p:nvPicPr>
          <p:cNvPr id="7" name="Image 6" descr="20_full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01" y="986460"/>
            <a:ext cx="1778207" cy="21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1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89399" y="-40127"/>
            <a:ext cx="87410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u="sng" dirty="0" smtClean="0"/>
              <a:t>Our goal</a:t>
            </a:r>
            <a:r>
              <a:rPr lang="fr-FR" b="1" dirty="0" smtClean="0"/>
              <a:t>: </a:t>
            </a:r>
            <a:r>
              <a:rPr lang="fr-FR" b="1" dirty="0" err="1" smtClean="0"/>
              <a:t>normals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rough sketches</a:t>
            </a:r>
            <a:endParaRPr lang="fr-FR" b="1" dirty="0"/>
          </a:p>
        </p:txBody>
      </p:sp>
      <p:pic>
        <p:nvPicPr>
          <p:cNvPr id="5" name="Image 4" descr="shad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09" y="862770"/>
            <a:ext cx="4990489" cy="42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90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Robustness</a:t>
            </a:r>
            <a:r>
              <a:rPr lang="fr-FR" b="1" dirty="0"/>
              <a:t> to </a:t>
            </a:r>
            <a:r>
              <a:rPr lang="fr-FR" b="1" dirty="0" err="1"/>
              <a:t>sketchiness</a:t>
            </a:r>
            <a:endParaRPr lang="fr-FR" b="1" dirty="0"/>
          </a:p>
        </p:txBody>
      </p:sp>
      <p:pic>
        <p:nvPicPr>
          <p:cNvPr id="4" name="Image 3" descr="20_ful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7" y="986460"/>
            <a:ext cx="1778207" cy="2113582"/>
          </a:xfrm>
          <a:prstGeom prst="rect">
            <a:avLst/>
          </a:prstGeom>
        </p:spPr>
      </p:pic>
      <p:pic>
        <p:nvPicPr>
          <p:cNvPr id="5" name="Image 4" descr="20_full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50" y="986460"/>
            <a:ext cx="1778207" cy="2113582"/>
          </a:xfrm>
          <a:prstGeom prst="rect">
            <a:avLst/>
          </a:prstGeom>
        </p:spPr>
      </p:pic>
      <p:pic>
        <p:nvPicPr>
          <p:cNvPr id="6" name="Image 5" descr="20_full_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34" y="986460"/>
            <a:ext cx="1778207" cy="2113582"/>
          </a:xfrm>
          <a:prstGeom prst="rect">
            <a:avLst/>
          </a:prstGeom>
        </p:spPr>
      </p:pic>
      <p:pic>
        <p:nvPicPr>
          <p:cNvPr id="7" name="Image 6" descr="20_full_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01" y="986460"/>
            <a:ext cx="1778207" cy="2113582"/>
          </a:xfrm>
          <a:prstGeom prst="rect">
            <a:avLst/>
          </a:prstGeom>
        </p:spPr>
      </p:pic>
      <p:pic>
        <p:nvPicPr>
          <p:cNvPr id="14" name="Image 13" descr="20_full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7" y="2934672"/>
            <a:ext cx="1778207" cy="2113582"/>
          </a:xfrm>
          <a:prstGeom prst="rect">
            <a:avLst/>
          </a:prstGeom>
        </p:spPr>
      </p:pic>
      <p:pic>
        <p:nvPicPr>
          <p:cNvPr id="17" name="Image 16" descr="20_full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15" y="2936301"/>
            <a:ext cx="1778208" cy="2113582"/>
          </a:xfrm>
          <a:prstGeom prst="rect">
            <a:avLst/>
          </a:prstGeom>
        </p:spPr>
      </p:pic>
      <p:pic>
        <p:nvPicPr>
          <p:cNvPr id="18" name="Image 17" descr="20_full_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27" y="2934673"/>
            <a:ext cx="1779578" cy="2115210"/>
          </a:xfrm>
          <a:prstGeom prst="rect">
            <a:avLst/>
          </a:prstGeom>
        </p:spPr>
      </p:pic>
      <p:pic>
        <p:nvPicPr>
          <p:cNvPr id="19" name="Image 18" descr="20_full_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234" y="2936303"/>
            <a:ext cx="1778207" cy="21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7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91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Limitations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11475" y="1177383"/>
            <a:ext cx="83896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dirty="0" err="1" smtClean="0"/>
              <a:t>Costly</a:t>
            </a:r>
            <a:r>
              <a:rPr lang="fr-FR" sz="2800" dirty="0" smtClean="0"/>
              <a:t> </a:t>
            </a:r>
            <a:r>
              <a:rPr lang="fr-FR" sz="2800" dirty="0" err="1" smtClean="0"/>
              <a:t>optimization</a:t>
            </a:r>
            <a:r>
              <a:rPr lang="fr-FR" sz="2800" dirty="0" smtClean="0"/>
              <a:t>, far </a:t>
            </a:r>
            <a:r>
              <a:rPr lang="fr-FR" sz="2800" dirty="0" err="1" smtClean="0"/>
              <a:t>from</a:t>
            </a:r>
            <a:r>
              <a:rPr lang="fr-FR" sz="2800" dirty="0" smtClean="0"/>
              <a:t> real </a:t>
            </a:r>
            <a:r>
              <a:rPr lang="fr-FR" sz="2800" dirty="0"/>
              <a:t>time (</a:t>
            </a:r>
            <a:r>
              <a:rPr lang="fr-FR" sz="2000" b="1" dirty="0" smtClean="0"/>
              <a:t>~</a:t>
            </a:r>
            <a:r>
              <a:rPr lang="fr-FR" sz="2800" dirty="0" smtClean="0"/>
              <a:t>30 </a:t>
            </a:r>
            <a:r>
              <a:rPr lang="fr-FR" sz="2800" dirty="0" smtClean="0"/>
              <a:t>minutes)</a:t>
            </a:r>
            <a:endParaRPr lang="fr-FR" sz="2800" dirty="0" smtClean="0"/>
          </a:p>
          <a:p>
            <a:endParaRPr lang="fr-FR" sz="800" dirty="0"/>
          </a:p>
          <a:p>
            <a:pPr marL="457200" indent="-457200">
              <a:buFont typeface="Arial"/>
              <a:buChar char="•"/>
            </a:pPr>
            <a:r>
              <a:rPr lang="fr-FR" sz="2800" dirty="0" err="1" smtClean="0"/>
              <a:t>Potential</a:t>
            </a:r>
            <a:r>
              <a:rPr lang="fr-FR" sz="2800" dirty="0" smtClean="0"/>
              <a:t> for </a:t>
            </a:r>
            <a:r>
              <a:rPr lang="fr-FR" sz="2800" dirty="0" err="1" smtClean="0"/>
              <a:t>coarse</a:t>
            </a:r>
            <a:r>
              <a:rPr lang="fr-FR" sz="2800" dirty="0" smtClean="0"/>
              <a:t>-to-fine </a:t>
            </a:r>
            <a:r>
              <a:rPr lang="fr-FR" sz="2800" dirty="0" err="1" smtClean="0"/>
              <a:t>scheme</a:t>
            </a:r>
            <a:r>
              <a:rPr lang="fr-FR" sz="2800" dirty="0" smtClean="0"/>
              <a:t> (future </a:t>
            </a:r>
            <a:r>
              <a:rPr lang="fr-FR" sz="2800" dirty="0" err="1" smtClean="0"/>
              <a:t>work</a:t>
            </a:r>
            <a:r>
              <a:rPr lang="fr-FR" sz="2800" dirty="0" smtClean="0"/>
              <a:t>)</a:t>
            </a:r>
          </a:p>
        </p:txBody>
      </p:sp>
      <p:pic>
        <p:nvPicPr>
          <p:cNvPr id="10" name="Image 9" descr="20_ful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86" y="2416897"/>
            <a:ext cx="1814480" cy="2156697"/>
          </a:xfrm>
          <a:prstGeom prst="rect">
            <a:avLst/>
          </a:prstGeom>
        </p:spPr>
      </p:pic>
      <p:pic>
        <p:nvPicPr>
          <p:cNvPr id="11" name="Image 10" descr="re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13" y="2397586"/>
            <a:ext cx="1878062" cy="2232269"/>
          </a:xfrm>
          <a:prstGeom prst="rect">
            <a:avLst/>
          </a:prstGeom>
        </p:spPr>
      </p:pic>
      <p:pic>
        <p:nvPicPr>
          <p:cNvPr id="12" name="Image 11" descr="res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10" y="2411688"/>
            <a:ext cx="1770823" cy="2104805"/>
          </a:xfrm>
          <a:prstGeom prst="rect">
            <a:avLst/>
          </a:prstGeom>
        </p:spPr>
      </p:pic>
      <p:pic>
        <p:nvPicPr>
          <p:cNvPr id="14" name="Image 13" descr="res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8" y="2397586"/>
            <a:ext cx="1703122" cy="2087431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 flipV="1">
            <a:off x="4468244" y="3472850"/>
            <a:ext cx="312220" cy="8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6562538" y="3477229"/>
            <a:ext cx="312220" cy="8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2339100" y="3492929"/>
            <a:ext cx="312220" cy="8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0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92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Conclusion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277280" y="1274318"/>
            <a:ext cx="7068214" cy="351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fr-FR" sz="2800" b="1" i="1" dirty="0" err="1" smtClean="0">
                <a:solidFill>
                  <a:srgbClr val="000000"/>
                </a:solidFill>
              </a:rPr>
              <a:t>Estimate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b="1" i="1" dirty="0" err="1" smtClean="0">
                <a:solidFill>
                  <a:srgbClr val="000000"/>
                </a:solidFill>
              </a:rPr>
              <a:t>curvature</a:t>
            </a:r>
            <a:r>
              <a:rPr lang="fr-FR" sz="2800" b="1" i="1" dirty="0" smtClean="0">
                <a:solidFill>
                  <a:srgbClr val="000000"/>
                </a:solidFill>
              </a:rPr>
              <a:t> and normal </a:t>
            </a:r>
            <a:r>
              <a:rPr lang="fr-FR" sz="2800" dirty="0" err="1" smtClean="0">
                <a:solidFill>
                  <a:srgbClr val="000000"/>
                </a:solidFill>
              </a:rPr>
              <a:t>fields</a:t>
            </a:r>
            <a:r>
              <a:rPr lang="fr-FR" sz="2800" dirty="0" smtClean="0">
                <a:solidFill>
                  <a:srgbClr val="000000"/>
                </a:solidFill>
              </a:rPr>
              <a:t>  </a:t>
            </a:r>
            <a:r>
              <a:rPr lang="fr-FR" sz="2800" dirty="0" err="1" smtClean="0">
                <a:solidFill>
                  <a:srgbClr val="000000"/>
                </a:solidFill>
              </a:rPr>
              <a:t>from</a:t>
            </a:r>
            <a:r>
              <a:rPr lang="fr-FR" sz="2800" dirty="0" smtClean="0">
                <a:solidFill>
                  <a:srgbClr val="000000"/>
                </a:solidFill>
              </a:rPr>
              <a:t> rough bitmap sketches</a:t>
            </a:r>
          </a:p>
          <a:p>
            <a:pPr algn="l"/>
            <a:endParaRPr lang="fr-FR" sz="800" dirty="0" smtClean="0">
              <a:solidFill>
                <a:srgbClr val="000000"/>
              </a:solidFill>
            </a:endParaRPr>
          </a:p>
        </p:txBody>
      </p:sp>
      <p:pic>
        <p:nvPicPr>
          <p:cNvPr id="5" name="Image 4" descr="sk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66" y="1141369"/>
            <a:ext cx="1016210" cy="11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95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93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Conclusion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277280" y="1274318"/>
            <a:ext cx="7068214" cy="351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fr-FR" sz="2800" b="1" i="1" dirty="0" err="1" smtClean="0">
                <a:solidFill>
                  <a:srgbClr val="000000"/>
                </a:solidFill>
              </a:rPr>
              <a:t>Estimate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b="1" i="1" dirty="0" err="1" smtClean="0">
                <a:solidFill>
                  <a:srgbClr val="000000"/>
                </a:solidFill>
              </a:rPr>
              <a:t>curvature</a:t>
            </a:r>
            <a:r>
              <a:rPr lang="fr-FR" sz="2800" b="1" i="1" dirty="0" smtClean="0">
                <a:solidFill>
                  <a:srgbClr val="000000"/>
                </a:solidFill>
              </a:rPr>
              <a:t> and normal </a:t>
            </a:r>
            <a:r>
              <a:rPr lang="fr-FR" sz="2800" dirty="0" err="1" smtClean="0">
                <a:solidFill>
                  <a:srgbClr val="000000"/>
                </a:solidFill>
              </a:rPr>
              <a:t>fields</a:t>
            </a:r>
            <a:r>
              <a:rPr lang="fr-FR" sz="2800" dirty="0" smtClean="0">
                <a:solidFill>
                  <a:srgbClr val="000000"/>
                </a:solidFill>
              </a:rPr>
              <a:t>  </a:t>
            </a:r>
            <a:r>
              <a:rPr lang="fr-FR" sz="2800" dirty="0" err="1" smtClean="0">
                <a:solidFill>
                  <a:srgbClr val="000000"/>
                </a:solidFill>
              </a:rPr>
              <a:t>from</a:t>
            </a:r>
            <a:r>
              <a:rPr lang="fr-FR" sz="2800" dirty="0" smtClean="0">
                <a:solidFill>
                  <a:srgbClr val="000000"/>
                </a:solidFill>
              </a:rPr>
              <a:t> rough bitmap sketches</a:t>
            </a:r>
          </a:p>
          <a:p>
            <a:pPr algn="l"/>
            <a:endParaRPr lang="fr-FR" sz="800" dirty="0" smtClean="0">
              <a:solidFill>
                <a:srgbClr val="000000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fr-FR" sz="2800" b="1" i="1" dirty="0" smtClean="0">
                <a:solidFill>
                  <a:srgbClr val="000000"/>
                </a:solidFill>
              </a:rPr>
              <a:t>Non-orthogonal cross</a:t>
            </a:r>
            <a:r>
              <a:rPr lang="fr-FR" sz="2800" dirty="0" smtClean="0">
                <a:solidFill>
                  <a:srgbClr val="000000"/>
                </a:solidFill>
              </a:rPr>
              <a:t> </a:t>
            </a:r>
            <a:r>
              <a:rPr lang="fr-FR" sz="2800" b="1" i="1" dirty="0" err="1" smtClean="0">
                <a:solidFill>
                  <a:srgbClr val="000000"/>
                </a:solidFill>
              </a:rPr>
              <a:t>field</a:t>
            </a:r>
            <a:r>
              <a:rPr lang="fr-FR" sz="2800" dirty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representation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dirty="0" smtClean="0">
                <a:solidFill>
                  <a:srgbClr val="000000"/>
                </a:solidFill>
              </a:rPr>
              <a:t>and </a:t>
            </a:r>
            <a:r>
              <a:rPr lang="fr-FR" sz="2800" dirty="0" err="1" smtClean="0">
                <a:solidFill>
                  <a:srgbClr val="000000"/>
                </a:solidFill>
              </a:rPr>
              <a:t>optimization</a:t>
            </a:r>
            <a:endParaRPr lang="fr-FR" sz="2800" dirty="0" smtClean="0">
              <a:solidFill>
                <a:srgbClr val="000000"/>
              </a:solidFill>
            </a:endParaRPr>
          </a:p>
          <a:p>
            <a:pPr algn="l"/>
            <a:endParaRPr lang="fr-FR" sz="800" dirty="0" smtClean="0">
              <a:solidFill>
                <a:srgbClr val="000000"/>
              </a:solidFill>
            </a:endParaRPr>
          </a:p>
        </p:txBody>
      </p:sp>
      <p:pic>
        <p:nvPicPr>
          <p:cNvPr id="5" name="Image 4" descr="sk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66" y="1141369"/>
            <a:ext cx="1016210" cy="1176042"/>
          </a:xfrm>
          <a:prstGeom prst="rect">
            <a:avLst/>
          </a:prstGeom>
        </p:spPr>
      </p:pic>
      <p:grpSp>
        <p:nvGrpSpPr>
          <p:cNvPr id="19" name="Grouper 18"/>
          <p:cNvGrpSpPr/>
          <p:nvPr/>
        </p:nvGrpSpPr>
        <p:grpSpPr>
          <a:xfrm>
            <a:off x="7345496" y="2304392"/>
            <a:ext cx="1564533" cy="1245286"/>
            <a:chOff x="444423" y="3134297"/>
            <a:chExt cx="1777446" cy="1414754"/>
          </a:xfrm>
        </p:grpSpPr>
        <p:sp>
          <p:nvSpPr>
            <p:cNvPr id="20" name="Forme libre 19"/>
            <p:cNvSpPr/>
            <p:nvPr/>
          </p:nvSpPr>
          <p:spPr>
            <a:xfrm rot="19695796">
              <a:off x="1508526" y="3491318"/>
              <a:ext cx="20861" cy="99609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orme libre 20"/>
            <p:cNvSpPr/>
            <p:nvPr/>
          </p:nvSpPr>
          <p:spPr>
            <a:xfrm rot="15535711">
              <a:off x="1154500" y="3402121"/>
              <a:ext cx="26765" cy="97068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21"/>
            <p:cNvCxnSpPr/>
            <p:nvPr/>
          </p:nvCxnSpPr>
          <p:spPr>
            <a:xfrm>
              <a:off x="444423" y="3753193"/>
              <a:ext cx="1777446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orme libre 22"/>
            <p:cNvSpPr/>
            <p:nvPr/>
          </p:nvSpPr>
          <p:spPr>
            <a:xfrm>
              <a:off x="1614563" y="3559189"/>
              <a:ext cx="35996" cy="194003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 flipV="1">
              <a:off x="1298767" y="3403321"/>
              <a:ext cx="528484" cy="343456"/>
            </a:xfrm>
            <a:prstGeom prst="straightConnector1">
              <a:avLst/>
            </a:prstGeom>
            <a:ln w="28575" cmpd="sng">
              <a:solidFill>
                <a:srgbClr val="7F7F7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age 24" descr="alpha_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070" y="3592505"/>
              <a:ext cx="101092" cy="81734"/>
            </a:xfrm>
            <a:prstGeom prst="rect">
              <a:avLst/>
            </a:prstGeom>
          </p:spPr>
        </p:pic>
        <p:cxnSp>
          <p:nvCxnSpPr>
            <p:cNvPr id="26" name="Connecteur droit avec flèche 25"/>
            <p:cNvCxnSpPr/>
            <p:nvPr/>
          </p:nvCxnSpPr>
          <p:spPr>
            <a:xfrm flipV="1">
              <a:off x="904624" y="3257236"/>
              <a:ext cx="783986" cy="99400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 flipV="1">
              <a:off x="1167818" y="3134297"/>
              <a:ext cx="257518" cy="123950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Image 27" descr="beta_oran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866" y="3404830"/>
              <a:ext cx="66467" cy="109816"/>
            </a:xfrm>
            <a:prstGeom prst="rect">
              <a:avLst/>
            </a:prstGeom>
          </p:spPr>
        </p:pic>
        <p:pic>
          <p:nvPicPr>
            <p:cNvPr id="29" name="Image 28" descr="beta_oran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51" y="3303765"/>
              <a:ext cx="66467" cy="109816"/>
            </a:xfrm>
            <a:prstGeom prst="rect">
              <a:avLst/>
            </a:prstGeom>
          </p:spPr>
        </p:pic>
        <p:grpSp>
          <p:nvGrpSpPr>
            <p:cNvPr id="30" name="Grouper 29"/>
            <p:cNvGrpSpPr/>
            <p:nvPr/>
          </p:nvGrpSpPr>
          <p:grpSpPr>
            <a:xfrm rot="19623072">
              <a:off x="733424" y="3283079"/>
              <a:ext cx="613951" cy="1265972"/>
              <a:chOff x="1363064" y="3880871"/>
              <a:chExt cx="859552" cy="1772405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rot="1200000" flipV="1">
                <a:off x="1363064" y="4615931"/>
                <a:ext cx="836686" cy="30337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/>
              <p:cNvCxnSpPr/>
              <p:nvPr/>
            </p:nvCxnSpPr>
            <p:spPr>
              <a:xfrm rot="16200000">
                <a:off x="1336413" y="4767074"/>
                <a:ext cx="1772405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V="1">
              <a:off x="1300396" y="3404830"/>
              <a:ext cx="528484" cy="34345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1018714" y="3239111"/>
              <a:ext cx="108323" cy="22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accent6"/>
                  </a:solidFill>
                </a:rPr>
                <a:t>-</a:t>
              </a:r>
              <a:endParaRPr lang="en-US" sz="7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13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94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Conclusion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277280" y="1274318"/>
            <a:ext cx="7068214" cy="351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fr-FR" sz="2800" b="1" i="1" dirty="0" err="1" smtClean="0">
                <a:solidFill>
                  <a:srgbClr val="000000"/>
                </a:solidFill>
              </a:rPr>
              <a:t>Estimate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b="1" i="1" dirty="0" err="1" smtClean="0">
                <a:solidFill>
                  <a:srgbClr val="000000"/>
                </a:solidFill>
              </a:rPr>
              <a:t>curvature</a:t>
            </a:r>
            <a:r>
              <a:rPr lang="fr-FR" sz="2800" b="1" i="1" dirty="0" smtClean="0">
                <a:solidFill>
                  <a:srgbClr val="000000"/>
                </a:solidFill>
              </a:rPr>
              <a:t> and normal </a:t>
            </a:r>
            <a:r>
              <a:rPr lang="fr-FR" sz="2800" dirty="0" err="1" smtClean="0">
                <a:solidFill>
                  <a:srgbClr val="000000"/>
                </a:solidFill>
              </a:rPr>
              <a:t>fields</a:t>
            </a:r>
            <a:r>
              <a:rPr lang="fr-FR" sz="2800" dirty="0" smtClean="0">
                <a:solidFill>
                  <a:srgbClr val="000000"/>
                </a:solidFill>
              </a:rPr>
              <a:t>  </a:t>
            </a:r>
            <a:r>
              <a:rPr lang="fr-FR" sz="2800" dirty="0" err="1" smtClean="0">
                <a:solidFill>
                  <a:srgbClr val="000000"/>
                </a:solidFill>
              </a:rPr>
              <a:t>from</a:t>
            </a:r>
            <a:r>
              <a:rPr lang="fr-FR" sz="2800" dirty="0" smtClean="0">
                <a:solidFill>
                  <a:srgbClr val="000000"/>
                </a:solidFill>
              </a:rPr>
              <a:t> rough bitmap sketches</a:t>
            </a:r>
          </a:p>
          <a:p>
            <a:pPr algn="l"/>
            <a:endParaRPr lang="fr-FR" sz="800" dirty="0" smtClean="0">
              <a:solidFill>
                <a:srgbClr val="000000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fr-FR" sz="2800" b="1" i="1" dirty="0" smtClean="0">
                <a:solidFill>
                  <a:srgbClr val="000000"/>
                </a:solidFill>
              </a:rPr>
              <a:t>Non-orthogonal cross</a:t>
            </a:r>
            <a:r>
              <a:rPr lang="fr-FR" sz="2800" dirty="0" smtClean="0">
                <a:solidFill>
                  <a:srgbClr val="000000"/>
                </a:solidFill>
              </a:rPr>
              <a:t> </a:t>
            </a:r>
            <a:r>
              <a:rPr lang="fr-FR" sz="2800" b="1" i="1" dirty="0" err="1" smtClean="0">
                <a:solidFill>
                  <a:srgbClr val="000000"/>
                </a:solidFill>
              </a:rPr>
              <a:t>field</a:t>
            </a:r>
            <a:r>
              <a:rPr lang="fr-FR" sz="2800" dirty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representation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dirty="0" smtClean="0">
                <a:solidFill>
                  <a:srgbClr val="000000"/>
                </a:solidFill>
              </a:rPr>
              <a:t>and </a:t>
            </a:r>
            <a:r>
              <a:rPr lang="fr-FR" sz="2800" dirty="0" err="1" smtClean="0">
                <a:solidFill>
                  <a:srgbClr val="000000"/>
                </a:solidFill>
              </a:rPr>
              <a:t>optimization</a:t>
            </a:r>
            <a:endParaRPr lang="fr-FR" sz="2800" dirty="0" smtClean="0">
              <a:solidFill>
                <a:srgbClr val="000000"/>
              </a:solidFill>
            </a:endParaRPr>
          </a:p>
          <a:p>
            <a:pPr algn="l"/>
            <a:endParaRPr lang="fr-FR" sz="800" dirty="0" smtClean="0">
              <a:solidFill>
                <a:srgbClr val="000000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fr-FR" sz="2800" b="1" i="1" dirty="0" err="1" smtClean="0">
                <a:solidFill>
                  <a:srgbClr val="000000"/>
                </a:solidFill>
              </a:rPr>
              <a:t>Smoothness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b="1" i="1" dirty="0" err="1" smtClean="0">
                <a:solidFill>
                  <a:srgbClr val="000000"/>
                </a:solidFill>
              </a:rPr>
              <a:t>energy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derived</a:t>
            </a:r>
            <a:r>
              <a:rPr lang="fr-FR" sz="2800" dirty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from</a:t>
            </a:r>
            <a:r>
              <a:rPr lang="fr-FR" sz="2800" dirty="0" smtClean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properties</a:t>
            </a:r>
            <a:r>
              <a:rPr lang="fr-FR" sz="2800" dirty="0" smtClean="0">
                <a:solidFill>
                  <a:srgbClr val="000000"/>
                </a:solidFill>
              </a:rPr>
              <a:t> of </a:t>
            </a:r>
            <a:r>
              <a:rPr lang="fr-FR" sz="2800" dirty="0" err="1" smtClean="0">
                <a:solidFill>
                  <a:srgbClr val="000000"/>
                </a:solidFill>
              </a:rPr>
              <a:t>curvature</a:t>
            </a:r>
            <a:r>
              <a:rPr lang="fr-FR" sz="2800" dirty="0" smtClean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lines</a:t>
            </a:r>
            <a:endParaRPr lang="fr-FR" sz="2800" dirty="0">
              <a:solidFill>
                <a:srgbClr val="000000"/>
              </a:solidFill>
            </a:endParaRPr>
          </a:p>
        </p:txBody>
      </p:sp>
      <p:pic>
        <p:nvPicPr>
          <p:cNvPr id="5" name="Image 4" descr="sk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66" y="1141369"/>
            <a:ext cx="1016210" cy="1176042"/>
          </a:xfrm>
          <a:prstGeom prst="rect">
            <a:avLst/>
          </a:prstGeom>
        </p:spPr>
      </p:pic>
      <p:grpSp>
        <p:nvGrpSpPr>
          <p:cNvPr id="19" name="Grouper 18"/>
          <p:cNvGrpSpPr/>
          <p:nvPr/>
        </p:nvGrpSpPr>
        <p:grpSpPr>
          <a:xfrm>
            <a:off x="7345496" y="2304392"/>
            <a:ext cx="1564533" cy="1245286"/>
            <a:chOff x="444423" y="3134297"/>
            <a:chExt cx="1777446" cy="1414754"/>
          </a:xfrm>
        </p:grpSpPr>
        <p:sp>
          <p:nvSpPr>
            <p:cNvPr id="20" name="Forme libre 19"/>
            <p:cNvSpPr/>
            <p:nvPr/>
          </p:nvSpPr>
          <p:spPr>
            <a:xfrm rot="19695796">
              <a:off x="1508526" y="3491318"/>
              <a:ext cx="20861" cy="99609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orme libre 20"/>
            <p:cNvSpPr/>
            <p:nvPr/>
          </p:nvSpPr>
          <p:spPr>
            <a:xfrm rot="15535711">
              <a:off x="1154500" y="3402121"/>
              <a:ext cx="26765" cy="97068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21"/>
            <p:cNvCxnSpPr/>
            <p:nvPr/>
          </p:nvCxnSpPr>
          <p:spPr>
            <a:xfrm>
              <a:off x="444423" y="3753193"/>
              <a:ext cx="1777446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orme libre 22"/>
            <p:cNvSpPr/>
            <p:nvPr/>
          </p:nvSpPr>
          <p:spPr>
            <a:xfrm>
              <a:off x="1614563" y="3559189"/>
              <a:ext cx="35996" cy="194003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 flipV="1">
              <a:off x="1298767" y="3403321"/>
              <a:ext cx="528484" cy="343456"/>
            </a:xfrm>
            <a:prstGeom prst="straightConnector1">
              <a:avLst/>
            </a:prstGeom>
            <a:ln w="28575" cmpd="sng">
              <a:solidFill>
                <a:srgbClr val="7F7F7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age 24" descr="alpha_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070" y="3592505"/>
              <a:ext cx="101092" cy="81734"/>
            </a:xfrm>
            <a:prstGeom prst="rect">
              <a:avLst/>
            </a:prstGeom>
          </p:spPr>
        </p:pic>
        <p:cxnSp>
          <p:nvCxnSpPr>
            <p:cNvPr id="26" name="Connecteur droit avec flèche 25"/>
            <p:cNvCxnSpPr/>
            <p:nvPr/>
          </p:nvCxnSpPr>
          <p:spPr>
            <a:xfrm flipV="1">
              <a:off x="904624" y="3257236"/>
              <a:ext cx="783986" cy="99400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 flipV="1">
              <a:off x="1167818" y="3134297"/>
              <a:ext cx="257518" cy="123950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Image 27" descr="beta_oran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866" y="3404830"/>
              <a:ext cx="66467" cy="109816"/>
            </a:xfrm>
            <a:prstGeom prst="rect">
              <a:avLst/>
            </a:prstGeom>
          </p:spPr>
        </p:pic>
        <p:pic>
          <p:nvPicPr>
            <p:cNvPr id="29" name="Image 28" descr="beta_oran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51" y="3303765"/>
              <a:ext cx="66467" cy="109816"/>
            </a:xfrm>
            <a:prstGeom prst="rect">
              <a:avLst/>
            </a:prstGeom>
          </p:spPr>
        </p:pic>
        <p:grpSp>
          <p:nvGrpSpPr>
            <p:cNvPr id="30" name="Grouper 29"/>
            <p:cNvGrpSpPr/>
            <p:nvPr/>
          </p:nvGrpSpPr>
          <p:grpSpPr>
            <a:xfrm rot="19623072">
              <a:off x="733424" y="3283079"/>
              <a:ext cx="613951" cy="1265972"/>
              <a:chOff x="1363064" y="3880871"/>
              <a:chExt cx="859552" cy="1772405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rot="1200000" flipV="1">
                <a:off x="1363064" y="4615931"/>
                <a:ext cx="836686" cy="30337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/>
              <p:cNvCxnSpPr/>
              <p:nvPr/>
            </p:nvCxnSpPr>
            <p:spPr>
              <a:xfrm rot="16200000">
                <a:off x="1336413" y="4767074"/>
                <a:ext cx="1772405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V="1">
              <a:off x="1300396" y="3404830"/>
              <a:ext cx="528484" cy="34345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1018714" y="3239111"/>
              <a:ext cx="108323" cy="22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accent6"/>
                  </a:solidFill>
                </a:rPr>
                <a:t>-</a:t>
              </a:r>
              <a:endParaRPr lang="en-US" sz="700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35" name="Image 34" descr="cov_crossfield_iso_lines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78" y="3535030"/>
            <a:ext cx="1119110" cy="12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3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95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Conclusion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277280" y="1274318"/>
            <a:ext cx="7068214" cy="351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fr-FR" sz="2800" b="1" i="1" dirty="0" err="1" smtClean="0">
                <a:solidFill>
                  <a:srgbClr val="000000"/>
                </a:solidFill>
              </a:rPr>
              <a:t>Estimate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b="1" i="1" dirty="0" err="1" smtClean="0">
                <a:solidFill>
                  <a:srgbClr val="000000"/>
                </a:solidFill>
              </a:rPr>
              <a:t>curvature</a:t>
            </a:r>
            <a:r>
              <a:rPr lang="fr-FR" sz="2800" b="1" i="1" dirty="0" smtClean="0">
                <a:solidFill>
                  <a:srgbClr val="000000"/>
                </a:solidFill>
              </a:rPr>
              <a:t> and normal </a:t>
            </a:r>
            <a:r>
              <a:rPr lang="fr-FR" sz="2800" dirty="0" err="1" smtClean="0">
                <a:solidFill>
                  <a:srgbClr val="000000"/>
                </a:solidFill>
              </a:rPr>
              <a:t>fields</a:t>
            </a:r>
            <a:r>
              <a:rPr lang="fr-FR" sz="2800" dirty="0" smtClean="0">
                <a:solidFill>
                  <a:srgbClr val="000000"/>
                </a:solidFill>
              </a:rPr>
              <a:t>  </a:t>
            </a:r>
            <a:r>
              <a:rPr lang="fr-FR" sz="2800" dirty="0" err="1" smtClean="0">
                <a:solidFill>
                  <a:srgbClr val="000000"/>
                </a:solidFill>
              </a:rPr>
              <a:t>from</a:t>
            </a:r>
            <a:r>
              <a:rPr lang="fr-FR" sz="2800" dirty="0" smtClean="0">
                <a:solidFill>
                  <a:srgbClr val="000000"/>
                </a:solidFill>
              </a:rPr>
              <a:t> rough bitmap sketches</a:t>
            </a:r>
          </a:p>
          <a:p>
            <a:pPr algn="l"/>
            <a:endParaRPr lang="fr-FR" sz="800" dirty="0" smtClean="0">
              <a:solidFill>
                <a:srgbClr val="000000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fr-FR" sz="2800" b="1" i="1" dirty="0" smtClean="0">
                <a:solidFill>
                  <a:srgbClr val="000000"/>
                </a:solidFill>
              </a:rPr>
              <a:t>Non-orthogonal cross</a:t>
            </a:r>
            <a:r>
              <a:rPr lang="fr-FR" sz="2800" dirty="0" smtClean="0">
                <a:solidFill>
                  <a:srgbClr val="000000"/>
                </a:solidFill>
              </a:rPr>
              <a:t> </a:t>
            </a:r>
            <a:r>
              <a:rPr lang="fr-FR" sz="2800" b="1" i="1" dirty="0" err="1" smtClean="0">
                <a:solidFill>
                  <a:srgbClr val="000000"/>
                </a:solidFill>
              </a:rPr>
              <a:t>field</a:t>
            </a:r>
            <a:r>
              <a:rPr lang="fr-FR" sz="2800" dirty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representation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dirty="0" smtClean="0">
                <a:solidFill>
                  <a:srgbClr val="000000"/>
                </a:solidFill>
              </a:rPr>
              <a:t>and </a:t>
            </a:r>
            <a:r>
              <a:rPr lang="fr-FR" sz="2800" dirty="0" err="1" smtClean="0">
                <a:solidFill>
                  <a:srgbClr val="000000"/>
                </a:solidFill>
              </a:rPr>
              <a:t>optimization</a:t>
            </a:r>
            <a:endParaRPr lang="fr-FR" sz="2800" dirty="0" smtClean="0">
              <a:solidFill>
                <a:srgbClr val="000000"/>
              </a:solidFill>
            </a:endParaRPr>
          </a:p>
          <a:p>
            <a:pPr algn="l"/>
            <a:endParaRPr lang="fr-FR" sz="800" dirty="0" smtClean="0">
              <a:solidFill>
                <a:srgbClr val="000000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fr-FR" sz="2800" b="1" i="1" dirty="0" err="1" smtClean="0">
                <a:solidFill>
                  <a:srgbClr val="000000"/>
                </a:solidFill>
              </a:rPr>
              <a:t>Smoothness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b="1" i="1" dirty="0" err="1" smtClean="0">
                <a:solidFill>
                  <a:srgbClr val="000000"/>
                </a:solidFill>
              </a:rPr>
              <a:t>energy</a:t>
            </a:r>
            <a:r>
              <a:rPr lang="fr-FR" sz="2800" b="1" i="1" dirty="0" smtClean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derived</a:t>
            </a:r>
            <a:r>
              <a:rPr lang="fr-FR" sz="2800" dirty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from</a:t>
            </a:r>
            <a:r>
              <a:rPr lang="fr-FR" sz="2800" dirty="0" smtClean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properties</a:t>
            </a:r>
            <a:r>
              <a:rPr lang="fr-FR" sz="2800" dirty="0" smtClean="0">
                <a:solidFill>
                  <a:srgbClr val="000000"/>
                </a:solidFill>
              </a:rPr>
              <a:t> of </a:t>
            </a:r>
            <a:r>
              <a:rPr lang="fr-FR" sz="2800" dirty="0" err="1" smtClean="0">
                <a:solidFill>
                  <a:srgbClr val="000000"/>
                </a:solidFill>
              </a:rPr>
              <a:t>curvature</a:t>
            </a:r>
            <a:r>
              <a:rPr lang="fr-FR" sz="2800" dirty="0" smtClean="0">
                <a:solidFill>
                  <a:srgbClr val="000000"/>
                </a:solidFill>
              </a:rPr>
              <a:t> </a:t>
            </a:r>
            <a:r>
              <a:rPr lang="fr-FR" sz="2800" dirty="0" err="1" smtClean="0">
                <a:solidFill>
                  <a:srgbClr val="000000"/>
                </a:solidFill>
              </a:rPr>
              <a:t>lines</a:t>
            </a:r>
            <a:endParaRPr lang="fr-FR" sz="2800" dirty="0">
              <a:solidFill>
                <a:srgbClr val="000000"/>
              </a:solidFill>
            </a:endParaRPr>
          </a:p>
        </p:txBody>
      </p:sp>
      <p:pic>
        <p:nvPicPr>
          <p:cNvPr id="5" name="Image 4" descr="ske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66" y="1141369"/>
            <a:ext cx="1016210" cy="1176042"/>
          </a:xfrm>
          <a:prstGeom prst="rect">
            <a:avLst/>
          </a:prstGeom>
        </p:spPr>
      </p:pic>
      <p:grpSp>
        <p:nvGrpSpPr>
          <p:cNvPr id="19" name="Grouper 18"/>
          <p:cNvGrpSpPr/>
          <p:nvPr/>
        </p:nvGrpSpPr>
        <p:grpSpPr>
          <a:xfrm>
            <a:off x="7345496" y="2304392"/>
            <a:ext cx="1564533" cy="1245286"/>
            <a:chOff x="444423" y="3134297"/>
            <a:chExt cx="1777446" cy="1414754"/>
          </a:xfrm>
        </p:grpSpPr>
        <p:sp>
          <p:nvSpPr>
            <p:cNvPr id="20" name="Forme libre 19"/>
            <p:cNvSpPr/>
            <p:nvPr/>
          </p:nvSpPr>
          <p:spPr>
            <a:xfrm rot="19695796">
              <a:off x="1508526" y="3491318"/>
              <a:ext cx="20861" cy="99609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orme libre 20"/>
            <p:cNvSpPr/>
            <p:nvPr/>
          </p:nvSpPr>
          <p:spPr>
            <a:xfrm rot="15535711">
              <a:off x="1154500" y="3402121"/>
              <a:ext cx="26765" cy="97068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21"/>
            <p:cNvCxnSpPr/>
            <p:nvPr/>
          </p:nvCxnSpPr>
          <p:spPr>
            <a:xfrm>
              <a:off x="444423" y="3753193"/>
              <a:ext cx="1777446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orme libre 22"/>
            <p:cNvSpPr/>
            <p:nvPr/>
          </p:nvSpPr>
          <p:spPr>
            <a:xfrm>
              <a:off x="1614563" y="3559189"/>
              <a:ext cx="35996" cy="194003"/>
            </a:xfrm>
            <a:custGeom>
              <a:avLst/>
              <a:gdLst>
                <a:gd name="connsiteX0" fmla="*/ 75824 w 81539"/>
                <a:gd name="connsiteY0" fmla="*/ 246409 h 246409"/>
                <a:gd name="connsiteX1" fmla="*/ 0 w 81539"/>
                <a:gd name="connsiteY1" fmla="*/ 0 h 24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39" h="246409">
                  <a:moveTo>
                    <a:pt x="75824" y="246409"/>
                  </a:moveTo>
                  <a:cubicBezTo>
                    <a:pt x="85302" y="174539"/>
                    <a:pt x="94781" y="102670"/>
                    <a:pt x="0" y="0"/>
                  </a:cubicBez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 flipV="1">
              <a:off x="1298767" y="3403321"/>
              <a:ext cx="528484" cy="343456"/>
            </a:xfrm>
            <a:prstGeom prst="straightConnector1">
              <a:avLst/>
            </a:prstGeom>
            <a:ln w="28575" cmpd="sng">
              <a:solidFill>
                <a:srgbClr val="7F7F7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age 24" descr="alpha_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070" y="3592505"/>
              <a:ext cx="101092" cy="81734"/>
            </a:xfrm>
            <a:prstGeom prst="rect">
              <a:avLst/>
            </a:prstGeom>
          </p:spPr>
        </p:pic>
        <p:cxnSp>
          <p:nvCxnSpPr>
            <p:cNvPr id="26" name="Connecteur droit avec flèche 25"/>
            <p:cNvCxnSpPr/>
            <p:nvPr/>
          </p:nvCxnSpPr>
          <p:spPr>
            <a:xfrm flipV="1">
              <a:off x="904624" y="3257236"/>
              <a:ext cx="783986" cy="99400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 flipV="1">
              <a:off x="1167818" y="3134297"/>
              <a:ext cx="257518" cy="123950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Image 27" descr="beta_oran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866" y="3404830"/>
              <a:ext cx="66467" cy="109816"/>
            </a:xfrm>
            <a:prstGeom prst="rect">
              <a:avLst/>
            </a:prstGeom>
          </p:spPr>
        </p:pic>
        <p:pic>
          <p:nvPicPr>
            <p:cNvPr id="29" name="Image 28" descr="beta_oran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51" y="3303765"/>
              <a:ext cx="66467" cy="109816"/>
            </a:xfrm>
            <a:prstGeom prst="rect">
              <a:avLst/>
            </a:prstGeom>
          </p:spPr>
        </p:pic>
        <p:grpSp>
          <p:nvGrpSpPr>
            <p:cNvPr id="30" name="Grouper 29"/>
            <p:cNvGrpSpPr/>
            <p:nvPr/>
          </p:nvGrpSpPr>
          <p:grpSpPr>
            <a:xfrm rot="19623072">
              <a:off x="733424" y="3283079"/>
              <a:ext cx="613951" cy="1265972"/>
              <a:chOff x="1363064" y="3880871"/>
              <a:chExt cx="859552" cy="1772405"/>
            </a:xfrm>
          </p:grpSpPr>
          <p:cxnSp>
            <p:nvCxnSpPr>
              <p:cNvPr id="33" name="Connecteur droit avec flèche 32"/>
              <p:cNvCxnSpPr/>
              <p:nvPr/>
            </p:nvCxnSpPr>
            <p:spPr>
              <a:xfrm rot="1200000" flipV="1">
                <a:off x="1363064" y="4615931"/>
                <a:ext cx="836686" cy="30337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/>
              <p:cNvCxnSpPr/>
              <p:nvPr/>
            </p:nvCxnSpPr>
            <p:spPr>
              <a:xfrm rot="16200000">
                <a:off x="1336413" y="4767074"/>
                <a:ext cx="1772405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V="1">
              <a:off x="1300396" y="3404830"/>
              <a:ext cx="528484" cy="34345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1018714" y="3239111"/>
              <a:ext cx="108323" cy="227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accent6"/>
                  </a:solidFill>
                </a:rPr>
                <a:t>-</a:t>
              </a:r>
              <a:endParaRPr lang="en-US" sz="700" dirty="0">
                <a:solidFill>
                  <a:schemeClr val="accent6"/>
                </a:solidFill>
              </a:endParaRPr>
            </a:p>
          </p:txBody>
        </p:sp>
      </p:grpSp>
      <p:pic>
        <p:nvPicPr>
          <p:cNvPr id="35" name="Image 34" descr="cov_crossfield_iso_lines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78" y="3535030"/>
            <a:ext cx="1119110" cy="123223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940216" y="4472826"/>
            <a:ext cx="5373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SOURCE CODE AVAILABLE ONLINE!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2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96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Future </a:t>
            </a:r>
            <a:r>
              <a:rPr lang="fr-FR" b="1" dirty="0" err="1" smtClean="0"/>
              <a:t>work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/>
              <a:t>Toward</a:t>
            </a:r>
            <a:r>
              <a:rPr lang="fr-FR" sz="2800" b="1" i="1" dirty="0"/>
              <a:t> 3D </a:t>
            </a:r>
            <a:r>
              <a:rPr lang="fr-FR" sz="2800" b="1" i="1" dirty="0" err="1"/>
              <a:t>models</a:t>
            </a:r>
            <a:r>
              <a:rPr lang="fr-FR" sz="2800" b="1" i="1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rough sketches</a:t>
            </a:r>
          </a:p>
        </p:txBody>
      </p:sp>
      <p:pic>
        <p:nvPicPr>
          <p:cNvPr id="6" name="Image 5" descr="20_full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0" y="3188641"/>
            <a:ext cx="1573441" cy="1870196"/>
          </a:xfrm>
          <a:prstGeom prst="rect">
            <a:avLst/>
          </a:prstGeom>
        </p:spPr>
      </p:pic>
      <p:pic>
        <p:nvPicPr>
          <p:cNvPr id="5" name="Image 4" descr="3_new_curv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94" y="1721464"/>
            <a:ext cx="1848608" cy="1587749"/>
          </a:xfrm>
          <a:prstGeom prst="rect">
            <a:avLst/>
          </a:prstGeom>
        </p:spPr>
      </p:pic>
      <p:pic>
        <p:nvPicPr>
          <p:cNvPr id="10" name="Image 9" descr="3d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81" y="1876042"/>
            <a:ext cx="1667856" cy="1312599"/>
          </a:xfrm>
          <a:prstGeom prst="rect">
            <a:avLst/>
          </a:prstGeom>
        </p:spPr>
      </p:pic>
      <p:pic>
        <p:nvPicPr>
          <p:cNvPr id="12" name="Image 11" descr="3d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347" y="3309213"/>
            <a:ext cx="1530893" cy="16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95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97</a:t>
            </a:fld>
            <a:endParaRPr lang="en-US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511475" y="-401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Future </a:t>
            </a:r>
            <a:r>
              <a:rPr lang="fr-FR" b="1" dirty="0" err="1" smtClean="0"/>
              <a:t>work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1475" y="1093331"/>
            <a:ext cx="83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 b="1" i="1" dirty="0" err="1"/>
              <a:t>Toward</a:t>
            </a:r>
            <a:r>
              <a:rPr lang="fr-FR" sz="2800" b="1" i="1" dirty="0"/>
              <a:t> 3D </a:t>
            </a:r>
            <a:r>
              <a:rPr lang="fr-FR" sz="2800" b="1" i="1" dirty="0" err="1"/>
              <a:t>models</a:t>
            </a:r>
            <a:r>
              <a:rPr lang="fr-FR" sz="2800" b="1" i="1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rough sketches</a:t>
            </a:r>
          </a:p>
        </p:txBody>
      </p:sp>
      <p:pic>
        <p:nvPicPr>
          <p:cNvPr id="6" name="Image 5" descr="20_full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0" y="3188641"/>
            <a:ext cx="1573441" cy="1870196"/>
          </a:xfrm>
          <a:prstGeom prst="rect">
            <a:avLst/>
          </a:prstGeom>
        </p:spPr>
      </p:pic>
      <p:pic>
        <p:nvPicPr>
          <p:cNvPr id="5" name="Image 4" descr="3_new_curv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94" y="1721464"/>
            <a:ext cx="1848608" cy="1587749"/>
          </a:xfrm>
          <a:prstGeom prst="rect">
            <a:avLst/>
          </a:prstGeom>
        </p:spPr>
      </p:pic>
      <p:pic>
        <p:nvPicPr>
          <p:cNvPr id="10" name="Image 9" descr="3d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81" y="1876042"/>
            <a:ext cx="1667856" cy="1312599"/>
          </a:xfrm>
          <a:prstGeom prst="rect">
            <a:avLst/>
          </a:prstGeom>
        </p:spPr>
      </p:pic>
      <p:pic>
        <p:nvPicPr>
          <p:cNvPr id="7" name="Image 6" descr="3d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91" y="1861275"/>
            <a:ext cx="3411895" cy="1385847"/>
          </a:xfrm>
          <a:prstGeom prst="rect">
            <a:avLst/>
          </a:prstGeom>
        </p:spPr>
      </p:pic>
      <p:pic>
        <p:nvPicPr>
          <p:cNvPr id="11" name="Image 10" descr="3d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347" y="3309213"/>
            <a:ext cx="1530893" cy="1647230"/>
          </a:xfrm>
          <a:prstGeom prst="rect">
            <a:avLst/>
          </a:prstGeom>
        </p:spPr>
      </p:pic>
      <p:pic>
        <p:nvPicPr>
          <p:cNvPr id="12" name="Image 11" descr="3d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628" y="3379773"/>
            <a:ext cx="3047370" cy="16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92276" y="709486"/>
            <a:ext cx="7839775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+mj-lt"/>
                <a:cs typeface="Adobe Garamond Pro"/>
              </a:rPr>
              <a:t>BendFields</a:t>
            </a:r>
            <a:r>
              <a:rPr lang="en-US" sz="3200" b="1" dirty="0" smtClean="0">
                <a:latin typeface="+mj-lt"/>
                <a:cs typeface="Adobe Garamond Pro"/>
              </a:rPr>
              <a:t>: </a:t>
            </a:r>
            <a:r>
              <a:rPr lang="en-US" sz="3200" dirty="0" smtClean="0">
                <a:latin typeface="+mj-lt"/>
                <a:cs typeface="Adobe Garamond Pro"/>
              </a:rPr>
              <a:t>Regularized Curvature Fields </a:t>
            </a:r>
            <a:br>
              <a:rPr lang="en-US" sz="3200" dirty="0" smtClean="0">
                <a:latin typeface="+mj-lt"/>
                <a:cs typeface="Adobe Garamond Pro"/>
              </a:rPr>
            </a:br>
            <a:r>
              <a:rPr lang="en-US" sz="3200" dirty="0" smtClean="0">
                <a:latin typeface="+mj-lt"/>
                <a:cs typeface="Adobe Garamond Pro"/>
              </a:rPr>
              <a:t>from Rough Concept Sketches</a:t>
            </a:r>
          </a:p>
          <a:p>
            <a:pPr algn="ctr"/>
            <a:endParaRPr lang="en-US" sz="3200" dirty="0" smtClean="0">
              <a:latin typeface="+mj-lt"/>
              <a:cs typeface="Adobe Garamond Pro"/>
            </a:endParaRPr>
          </a:p>
          <a:p>
            <a:pPr algn="ctr"/>
            <a:r>
              <a:rPr lang="en-US" sz="2400" dirty="0">
                <a:latin typeface="+mj-lt"/>
                <a:cs typeface="Adobe Garamond Pro"/>
              </a:rPr>
              <a:t>Emmanuel </a:t>
            </a:r>
            <a:r>
              <a:rPr lang="en-US" sz="2400" dirty="0" smtClean="0">
                <a:latin typeface="+mj-lt"/>
                <a:cs typeface="Adobe Garamond Pro"/>
              </a:rPr>
              <a:t>Iarussi</a:t>
            </a:r>
            <a:r>
              <a:rPr lang="en-US" sz="2400" baseline="30000" dirty="0" smtClean="0">
                <a:latin typeface="+mj-lt"/>
                <a:cs typeface="Adobe Garamond Pro"/>
              </a:rPr>
              <a:t>1</a:t>
            </a:r>
            <a:r>
              <a:rPr lang="en-US" sz="2400" dirty="0">
                <a:latin typeface="+mj-lt"/>
                <a:cs typeface="Adobe Garamond Pro"/>
              </a:rPr>
              <a:t> </a:t>
            </a:r>
            <a:r>
              <a:rPr lang="en-US" sz="2400" dirty="0" smtClean="0">
                <a:latin typeface="+mj-lt"/>
                <a:cs typeface="Adobe Garamond Pro"/>
              </a:rPr>
              <a:t>      </a:t>
            </a:r>
            <a:r>
              <a:rPr lang="en-US" sz="2400" dirty="0">
                <a:latin typeface="+mj-lt"/>
                <a:cs typeface="Adobe Garamond Pro"/>
              </a:rPr>
              <a:t>David </a:t>
            </a:r>
            <a:r>
              <a:rPr lang="en-US" sz="2400" dirty="0" smtClean="0">
                <a:latin typeface="+mj-lt"/>
                <a:cs typeface="Adobe Garamond Pro"/>
              </a:rPr>
              <a:t>Bommes</a:t>
            </a:r>
            <a:r>
              <a:rPr lang="en-US" sz="2400" baseline="30000" dirty="0" smtClean="0">
                <a:latin typeface="+mj-lt"/>
                <a:cs typeface="Adobe Garamond Pro"/>
              </a:rPr>
              <a:t>1,2</a:t>
            </a:r>
            <a:r>
              <a:rPr lang="en-US" sz="2400" dirty="0">
                <a:latin typeface="+mj-lt"/>
                <a:cs typeface="Adobe Garamond Pro"/>
              </a:rPr>
              <a:t> </a:t>
            </a:r>
            <a:r>
              <a:rPr lang="en-US" sz="2400" dirty="0" smtClean="0">
                <a:latin typeface="+mj-lt"/>
                <a:cs typeface="Adobe Garamond Pro"/>
              </a:rPr>
              <a:t>      </a:t>
            </a:r>
            <a:r>
              <a:rPr lang="en-US" sz="2400" dirty="0" err="1">
                <a:latin typeface="+mj-lt"/>
                <a:cs typeface="Adobe Garamond Pro"/>
              </a:rPr>
              <a:t>Adrien</a:t>
            </a:r>
            <a:r>
              <a:rPr lang="en-US" sz="2400" dirty="0">
                <a:latin typeface="+mj-lt"/>
                <a:cs typeface="Adobe Garamond Pro"/>
              </a:rPr>
              <a:t> </a:t>
            </a:r>
            <a:r>
              <a:rPr lang="en-US" sz="2400" dirty="0" smtClean="0">
                <a:latin typeface="+mj-lt"/>
                <a:cs typeface="Adobe Garamond Pro"/>
              </a:rPr>
              <a:t>Bousseau</a:t>
            </a:r>
            <a:r>
              <a:rPr lang="en-US" sz="2400" baseline="30000" dirty="0" smtClean="0">
                <a:latin typeface="+mj-lt"/>
                <a:cs typeface="Adobe Garamond Pro"/>
              </a:rPr>
              <a:t>1</a:t>
            </a:r>
            <a:endParaRPr lang="en-US" sz="2400" baseline="30000" dirty="0">
              <a:latin typeface="+mj-lt"/>
              <a:cs typeface="Adobe Garamond Pro"/>
            </a:endParaRPr>
          </a:p>
          <a:p>
            <a:pPr algn="ctr"/>
            <a:endParaRPr lang="en-US" sz="2400" dirty="0" smtClean="0">
              <a:solidFill>
                <a:schemeClr val="bg1">
                  <a:lumMod val="65000"/>
                </a:schemeClr>
              </a:solidFill>
              <a:latin typeface="+mj-lt"/>
              <a:cs typeface="Adobe Garamond Pro"/>
            </a:endParaRPr>
          </a:p>
          <a:p>
            <a:pPr algn="ctr"/>
            <a:endParaRPr lang="en-US" sz="2400" dirty="0" smtClean="0">
              <a:solidFill>
                <a:schemeClr val="bg1">
                  <a:lumMod val="65000"/>
                </a:schemeClr>
              </a:solidFill>
              <a:latin typeface="+mj-lt"/>
              <a:cs typeface="Adobe Garamond Pro"/>
            </a:endParaRPr>
          </a:p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+mj-lt"/>
                <a:cs typeface="Adobe Garamond Pro"/>
              </a:rPr>
              <a:t>ACM Transactions on Graphics</a:t>
            </a:r>
          </a:p>
          <a:p>
            <a:pPr algn="ctr"/>
            <a:endParaRPr lang="en-US" sz="3200" dirty="0">
              <a:latin typeface="+mj-lt"/>
              <a:cs typeface="Adobe Garamond Pro"/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2206211" y="3986414"/>
            <a:ext cx="4906150" cy="1057401"/>
            <a:chOff x="1804576" y="4051537"/>
            <a:chExt cx="4906150" cy="1057401"/>
          </a:xfrm>
        </p:grpSpPr>
        <p:pic>
          <p:nvPicPr>
            <p:cNvPr id="5" name="Image 4" descr="inr_logo_sans_sign_cou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887" y="4234620"/>
              <a:ext cx="2043144" cy="874318"/>
            </a:xfrm>
            <a:prstGeom prst="rect">
              <a:avLst/>
            </a:prstGeom>
          </p:spPr>
        </p:pic>
        <p:pic>
          <p:nvPicPr>
            <p:cNvPr id="6" name="Image 5" descr="rwt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163" y="4281006"/>
              <a:ext cx="2003563" cy="543466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804576" y="4051537"/>
              <a:ext cx="24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+mj-lt"/>
                  <a:cs typeface="Adobe Garamond Pro"/>
                </a:rPr>
                <a:t>1</a:t>
              </a:r>
              <a:endParaRPr lang="fr-FR" dirty="0">
                <a:latin typeface="+mj-lt"/>
                <a:cs typeface="Adobe Garamond Pro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4051704" y="4051537"/>
              <a:ext cx="24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+mj-lt"/>
                  <a:cs typeface="Adobe Garamond Pro"/>
                </a:rPr>
                <a:t>2</a:t>
              </a:r>
            </a:p>
          </p:txBody>
        </p:sp>
      </p:grp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4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CB9B-E65A-0D41-BE93-9AD6B79947F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14632</TotalTime>
  <Words>3768</Words>
  <Application>Microsoft Macintosh PowerPoint</Application>
  <PresentationFormat>Présentation à l'écran (16:9)</PresentationFormat>
  <Paragraphs>866</Paragraphs>
  <Slides>113</Slides>
  <Notes>61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113</vt:i4>
      </vt:variant>
    </vt:vector>
  </HeadingPairs>
  <TitlesOfParts>
    <vt:vector size="11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Inverse order of operations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Iarussi</dc:creator>
  <cp:lastModifiedBy>Emmanuel Iarussi</cp:lastModifiedBy>
  <cp:revision>483</cp:revision>
  <dcterms:created xsi:type="dcterms:W3CDTF">2015-07-31T10:02:12Z</dcterms:created>
  <dcterms:modified xsi:type="dcterms:W3CDTF">2015-08-12T19:52:09Z</dcterms:modified>
</cp:coreProperties>
</file>